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odec Pro" charset="1" panose="00000500000000000000"/>
      <p:regular r:id="rId18"/>
    </p:embeddedFont>
    <p:embeddedFont>
      <p:font typeface="Codec Pro Bold" charset="1" panose="00000600000000000000"/>
      <p:regular r:id="rId19"/>
    </p:embeddedFont>
    <p:embeddedFont>
      <p:font typeface="Montserrat Italics" charset="1" panose="00000500000000000000"/>
      <p:regular r:id="rId20"/>
    </p:embeddedFont>
    <p:embeddedFont>
      <p:font typeface="Montserrat Bold" charset="1" panose="00000800000000000000"/>
      <p:regular r:id="rId21"/>
    </p:embeddedFont>
    <p:embeddedFont>
      <p:font typeface="Montserrat" charset="1" panose="00000500000000000000"/>
      <p:regular r:id="rId22"/>
    </p:embeddedFont>
    <p:embeddedFont>
      <p:font typeface="Open Sauce" charset="1" panose="00000500000000000000"/>
      <p:regular r:id="rId23"/>
    </p:embeddedFont>
    <p:embeddedFont>
      <p:font typeface="Roca One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7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8.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8.pn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media/image56.png" Type="http://schemas.openxmlformats.org/officeDocument/2006/relationships/image"/><Relationship Id="rId14" Target="../media/image57.svg" Type="http://schemas.openxmlformats.org/officeDocument/2006/relationships/image"/><Relationship Id="rId15" Target="../media/image58.png" Type="http://schemas.openxmlformats.org/officeDocument/2006/relationships/image"/><Relationship Id="rId16" Target="../media/image59.svg" Type="http://schemas.openxmlformats.org/officeDocument/2006/relationships/image"/><Relationship Id="rId17" Target="../media/image60.png" Type="http://schemas.openxmlformats.org/officeDocument/2006/relationships/image"/><Relationship Id="rId18" Target="../media/image61.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8.pn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8.pn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0">
            <a:off x="1192605" y="2981226"/>
            <a:ext cx="48457" cy="3761225"/>
            <a:chOff x="0" y="0"/>
            <a:chExt cx="11566" cy="897752"/>
          </a:xfrm>
        </p:grpSpPr>
        <p:sp>
          <p:nvSpPr>
            <p:cNvPr name="Freeform 4" id="4"/>
            <p:cNvSpPr/>
            <p:nvPr/>
          </p:nvSpPr>
          <p:spPr>
            <a:xfrm flipH="false" flipV="false" rot="0">
              <a:off x="0" y="0"/>
              <a:ext cx="11566" cy="897752"/>
            </a:xfrm>
            <a:custGeom>
              <a:avLst/>
              <a:gdLst/>
              <a:ahLst/>
              <a:cxnLst/>
              <a:rect r="r" b="b" t="t" l="l"/>
              <a:pathLst>
                <a:path h="897752" w="11566">
                  <a:moveTo>
                    <a:pt x="0" y="0"/>
                  </a:moveTo>
                  <a:lnTo>
                    <a:pt x="11566" y="0"/>
                  </a:lnTo>
                  <a:lnTo>
                    <a:pt x="11566" y="897752"/>
                  </a:lnTo>
                  <a:lnTo>
                    <a:pt x="0" y="897752"/>
                  </a:lnTo>
                  <a:close/>
                </a:path>
              </a:pathLst>
            </a:custGeom>
            <a:solidFill>
              <a:srgbClr val="FFFFFF"/>
            </a:solidFill>
          </p:spPr>
        </p:sp>
        <p:sp>
          <p:nvSpPr>
            <p:cNvPr name="TextBox 5" id="5"/>
            <p:cNvSpPr txBox="true"/>
            <p:nvPr/>
          </p:nvSpPr>
          <p:spPr>
            <a:xfrm>
              <a:off x="0" y="-19050"/>
              <a:ext cx="11566" cy="91680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540899" y="2884827"/>
            <a:ext cx="15718401" cy="3857625"/>
          </a:xfrm>
          <a:prstGeom prst="rect">
            <a:avLst/>
          </a:prstGeom>
        </p:spPr>
        <p:txBody>
          <a:bodyPr anchor="t" rtlCol="false" tIns="0" lIns="0" bIns="0" rIns="0">
            <a:spAutoFit/>
          </a:bodyPr>
          <a:lstStyle/>
          <a:p>
            <a:pPr algn="l">
              <a:lnSpc>
                <a:spcPts val="9561"/>
              </a:lnSpc>
            </a:pPr>
            <a:r>
              <a:rPr lang="en-US" sz="7967">
                <a:solidFill>
                  <a:srgbClr val="BFBFBF"/>
                </a:solidFill>
                <a:latin typeface="Codec Pro"/>
                <a:ea typeface="Codec Pro"/>
                <a:cs typeface="Codec Pro"/>
                <a:sym typeface="Codec Pro"/>
              </a:rPr>
              <a:t>Sistema de Gestión y Adopción para Tiendas de Mascotas:</a:t>
            </a:r>
          </a:p>
          <a:p>
            <a:pPr algn="l">
              <a:lnSpc>
                <a:spcPts val="10401"/>
              </a:lnSpc>
            </a:pPr>
            <a:r>
              <a:rPr lang="en-US" sz="8667" b="true">
                <a:solidFill>
                  <a:srgbClr val="FFFFFF"/>
                </a:solidFill>
                <a:latin typeface="Codec Pro Bold"/>
                <a:ea typeface="Codec Pro Bold"/>
                <a:cs typeface="Codec Pro Bold"/>
                <a:sym typeface="Codec Pro Bold"/>
              </a:rPr>
              <a:t>PetStorePOS</a:t>
            </a:r>
          </a:p>
        </p:txBody>
      </p:sp>
      <p:sp>
        <p:nvSpPr>
          <p:cNvPr name="Freeform 7" id="7"/>
          <p:cNvSpPr/>
          <p:nvPr/>
        </p:nvSpPr>
        <p:spPr>
          <a:xfrm flipH="false" flipV="false" rot="0">
            <a:off x="11390906" y="6134546"/>
            <a:ext cx="9856051" cy="8730429"/>
          </a:xfrm>
          <a:custGeom>
            <a:avLst/>
            <a:gdLst/>
            <a:ahLst/>
            <a:cxnLst/>
            <a:rect r="r" b="b" t="t" l="l"/>
            <a:pathLst>
              <a:path h="8730429" w="9856051">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219488" y="-4493967"/>
            <a:ext cx="8438976" cy="7475193"/>
          </a:xfrm>
          <a:custGeom>
            <a:avLst/>
            <a:gdLst/>
            <a:ahLst/>
            <a:cxnLst/>
            <a:rect r="r" b="b" t="t" l="l"/>
            <a:pathLst>
              <a:path h="7475193" w="8438976">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96467" y="1459504"/>
            <a:ext cx="1088863" cy="1088863"/>
          </a:xfrm>
          <a:custGeom>
            <a:avLst/>
            <a:gdLst/>
            <a:ahLst/>
            <a:cxnLst/>
            <a:rect r="r" b="b" t="t" l="l"/>
            <a:pathLst>
              <a:path h="1088863" w="1088863">
                <a:moveTo>
                  <a:pt x="0" y="0"/>
                </a:moveTo>
                <a:lnTo>
                  <a:pt x="1088863" y="0"/>
                </a:lnTo>
                <a:lnTo>
                  <a:pt x="1088863" y="1088863"/>
                </a:lnTo>
                <a:lnTo>
                  <a:pt x="0" y="10888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619163" y="179523"/>
            <a:ext cx="4465346" cy="998743"/>
          </a:xfrm>
          <a:custGeom>
            <a:avLst/>
            <a:gdLst/>
            <a:ahLst/>
            <a:cxnLst/>
            <a:rect r="r" b="b" t="t" l="l"/>
            <a:pathLst>
              <a:path h="998743" w="4465346">
                <a:moveTo>
                  <a:pt x="0" y="0"/>
                </a:moveTo>
                <a:lnTo>
                  <a:pt x="4465347" y="0"/>
                </a:lnTo>
                <a:lnTo>
                  <a:pt x="4465347" y="998743"/>
                </a:lnTo>
                <a:lnTo>
                  <a:pt x="0" y="998743"/>
                </a:lnTo>
                <a:lnTo>
                  <a:pt x="0" y="0"/>
                </a:lnTo>
                <a:close/>
              </a:path>
            </a:pathLst>
          </a:custGeom>
          <a:blipFill>
            <a:blip r:embed="rId7"/>
            <a:stretch>
              <a:fillRect l="0" t="0" r="0" b="0"/>
            </a:stretch>
          </a:blipFill>
        </p:spPr>
      </p:sp>
      <p:sp>
        <p:nvSpPr>
          <p:cNvPr name="TextBox 11" id="11"/>
          <p:cNvSpPr txBox="true"/>
          <p:nvPr/>
        </p:nvSpPr>
        <p:spPr>
          <a:xfrm rot="0">
            <a:off x="2280583" y="1506781"/>
            <a:ext cx="2832688" cy="937245"/>
          </a:xfrm>
          <a:prstGeom prst="rect">
            <a:avLst/>
          </a:prstGeom>
        </p:spPr>
        <p:txBody>
          <a:bodyPr anchor="t" rtlCol="false" tIns="0" lIns="0" bIns="0" rIns="0">
            <a:spAutoFit/>
          </a:bodyPr>
          <a:lstStyle/>
          <a:p>
            <a:pPr algn="l">
              <a:lnSpc>
                <a:spcPts val="3811"/>
              </a:lnSpc>
            </a:pPr>
            <a:r>
              <a:rPr lang="en-US" sz="2722" i="true" spc="136">
                <a:solidFill>
                  <a:srgbClr val="FFFFFF"/>
                </a:solidFill>
                <a:latin typeface="Montserrat Italics"/>
                <a:ea typeface="Montserrat Italics"/>
                <a:cs typeface="Montserrat Italics"/>
                <a:sym typeface="Montserrat Italics"/>
              </a:rPr>
              <a:t>PROYECTO APT</a:t>
            </a:r>
          </a:p>
        </p:txBody>
      </p:sp>
      <p:sp>
        <p:nvSpPr>
          <p:cNvPr name="TextBox 12" id="12"/>
          <p:cNvSpPr txBox="true"/>
          <p:nvPr/>
        </p:nvSpPr>
        <p:spPr>
          <a:xfrm rot="0">
            <a:off x="1540899" y="7200503"/>
            <a:ext cx="3406414" cy="2400300"/>
          </a:xfrm>
          <a:prstGeom prst="rect">
            <a:avLst/>
          </a:prstGeom>
        </p:spPr>
        <p:txBody>
          <a:bodyPr anchor="t" rtlCol="false" tIns="0" lIns="0" bIns="0" rIns="0">
            <a:spAutoFit/>
          </a:bodyPr>
          <a:lstStyle/>
          <a:p>
            <a:pPr algn="just">
              <a:lnSpc>
                <a:spcPts val="2750"/>
              </a:lnSpc>
            </a:pPr>
            <a:r>
              <a:rPr lang="en-US" sz="2292" b="true">
                <a:solidFill>
                  <a:srgbClr val="F2F2F2"/>
                </a:solidFill>
                <a:latin typeface="Montserrat Bold"/>
                <a:ea typeface="Montserrat Bold"/>
                <a:cs typeface="Montserrat Bold"/>
                <a:sym typeface="Montserrat Bold"/>
              </a:rPr>
              <a:t>Integrantes</a:t>
            </a:r>
            <a:r>
              <a:rPr lang="en-US" sz="2292">
                <a:solidFill>
                  <a:srgbClr val="F2F2F2"/>
                </a:solidFill>
                <a:latin typeface="Montserrat"/>
                <a:ea typeface="Montserrat"/>
                <a:cs typeface="Montserrat"/>
                <a:sym typeface="Montserrat"/>
              </a:rPr>
              <a:t>:</a:t>
            </a:r>
          </a:p>
          <a:p>
            <a:pPr algn="just" marL="494862" indent="-247431" lvl="1">
              <a:lnSpc>
                <a:spcPts val="2750"/>
              </a:lnSpc>
              <a:buFont typeface="Arial"/>
              <a:buChar char="•"/>
            </a:pPr>
            <a:r>
              <a:rPr lang="en-US" sz="2292">
                <a:solidFill>
                  <a:srgbClr val="BFBFBF"/>
                </a:solidFill>
                <a:latin typeface="Montserrat"/>
                <a:ea typeface="Montserrat"/>
                <a:cs typeface="Montserrat"/>
                <a:sym typeface="Montserrat"/>
              </a:rPr>
              <a:t>Fabián Valenzuela</a:t>
            </a:r>
          </a:p>
          <a:p>
            <a:pPr algn="just" marL="494862" indent="-247431" lvl="1">
              <a:lnSpc>
                <a:spcPts val="2750"/>
              </a:lnSpc>
              <a:buFont typeface="Arial"/>
              <a:buChar char="•"/>
            </a:pPr>
            <a:r>
              <a:rPr lang="en-US" sz="2292">
                <a:solidFill>
                  <a:srgbClr val="BFBFBF"/>
                </a:solidFill>
                <a:latin typeface="Montserrat"/>
                <a:ea typeface="Montserrat"/>
                <a:cs typeface="Montserrat"/>
                <a:sym typeface="Montserrat"/>
              </a:rPr>
              <a:t>Martín Mondaca</a:t>
            </a:r>
          </a:p>
          <a:p>
            <a:pPr algn="just" marL="494862" indent="-247431" lvl="1">
              <a:lnSpc>
                <a:spcPts val="2750"/>
              </a:lnSpc>
              <a:buFont typeface="Arial"/>
              <a:buChar char="•"/>
            </a:pPr>
            <a:r>
              <a:rPr lang="en-US" sz="2292">
                <a:solidFill>
                  <a:srgbClr val="BFBFBF"/>
                </a:solidFill>
                <a:latin typeface="Montserrat"/>
                <a:ea typeface="Montserrat"/>
                <a:cs typeface="Montserrat"/>
                <a:sym typeface="Montserrat"/>
              </a:rPr>
              <a:t>Diego Silva</a:t>
            </a:r>
          </a:p>
          <a:p>
            <a:pPr algn="just">
              <a:lnSpc>
                <a:spcPts val="2750"/>
              </a:lnSpc>
            </a:pPr>
          </a:p>
          <a:p>
            <a:pPr algn="just">
              <a:lnSpc>
                <a:spcPts val="2750"/>
              </a:lnSpc>
            </a:pPr>
            <a:r>
              <a:rPr lang="en-US" sz="2292" b="true">
                <a:solidFill>
                  <a:srgbClr val="F2F2F2"/>
                </a:solidFill>
                <a:latin typeface="Montserrat Bold"/>
                <a:ea typeface="Montserrat Bold"/>
                <a:cs typeface="Montserrat Bold"/>
                <a:sym typeface="Montserrat Bold"/>
              </a:rPr>
              <a:t>Docente</a:t>
            </a:r>
            <a:r>
              <a:rPr lang="en-US" sz="2292">
                <a:solidFill>
                  <a:srgbClr val="F2F2F2"/>
                </a:solidFill>
                <a:latin typeface="Montserrat"/>
                <a:ea typeface="Montserrat"/>
                <a:cs typeface="Montserrat"/>
                <a:sym typeface="Montserrat"/>
              </a:rPr>
              <a:t>:</a:t>
            </a:r>
          </a:p>
          <a:p>
            <a:pPr algn="just" marL="494862" indent="-247431" lvl="1">
              <a:lnSpc>
                <a:spcPts val="2750"/>
              </a:lnSpc>
              <a:buFont typeface="Arial"/>
              <a:buChar char="•"/>
            </a:pPr>
            <a:r>
              <a:rPr lang="en-US" sz="2292">
                <a:solidFill>
                  <a:srgbClr val="BFBFBF"/>
                </a:solidFill>
                <a:latin typeface="Montserrat"/>
                <a:ea typeface="Montserrat"/>
                <a:cs typeface="Montserrat"/>
                <a:sym typeface="Montserrat"/>
              </a:rPr>
              <a:t>Ceferino Sotelo</a:t>
            </a:r>
          </a:p>
        </p:txBody>
      </p:sp>
      <p:sp>
        <p:nvSpPr>
          <p:cNvPr name="TextBox 13" id="13"/>
          <p:cNvSpPr txBox="true"/>
          <p:nvPr/>
        </p:nvSpPr>
        <p:spPr>
          <a:xfrm rot="0">
            <a:off x="5368251" y="7200503"/>
            <a:ext cx="3406414" cy="685800"/>
          </a:xfrm>
          <a:prstGeom prst="rect">
            <a:avLst/>
          </a:prstGeom>
        </p:spPr>
        <p:txBody>
          <a:bodyPr anchor="t" rtlCol="false" tIns="0" lIns="0" bIns="0" rIns="0">
            <a:spAutoFit/>
          </a:bodyPr>
          <a:lstStyle/>
          <a:p>
            <a:pPr algn="just">
              <a:lnSpc>
                <a:spcPts val="2750"/>
              </a:lnSpc>
            </a:pPr>
            <a:r>
              <a:rPr lang="en-US" sz="2292" b="true">
                <a:solidFill>
                  <a:srgbClr val="F2F2F2"/>
                </a:solidFill>
                <a:latin typeface="Montserrat Bold"/>
                <a:ea typeface="Montserrat Bold"/>
                <a:cs typeface="Montserrat Bold"/>
                <a:sym typeface="Montserrat Bold"/>
              </a:rPr>
              <a:t>Sección</a:t>
            </a:r>
            <a:r>
              <a:rPr lang="en-US" sz="2292">
                <a:solidFill>
                  <a:srgbClr val="F2F2F2"/>
                </a:solidFill>
                <a:latin typeface="Montserrat"/>
                <a:ea typeface="Montserrat"/>
                <a:cs typeface="Montserrat"/>
                <a:sym typeface="Montserrat"/>
              </a:rPr>
              <a:t>:</a:t>
            </a:r>
          </a:p>
          <a:p>
            <a:pPr algn="just" marL="494862" indent="-247431" lvl="1">
              <a:lnSpc>
                <a:spcPts val="2750"/>
              </a:lnSpc>
              <a:buFont typeface="Arial"/>
              <a:buChar char="•"/>
            </a:pPr>
            <a:r>
              <a:rPr lang="en-US" sz="2292">
                <a:solidFill>
                  <a:srgbClr val="F2F2F2"/>
                </a:solidFill>
                <a:latin typeface="Montserrat"/>
                <a:ea typeface="Montserrat"/>
                <a:cs typeface="Montserrat"/>
                <a:sym typeface="Montserrat"/>
              </a:rPr>
              <a:t>004D</a:t>
            </a:r>
          </a:p>
        </p:txBody>
      </p:sp>
      <p:sp>
        <p:nvSpPr>
          <p:cNvPr name="TextBox 14" id="14"/>
          <p:cNvSpPr txBox="true"/>
          <p:nvPr/>
        </p:nvSpPr>
        <p:spPr>
          <a:xfrm rot="0">
            <a:off x="7620013" y="7200503"/>
            <a:ext cx="4742762" cy="342900"/>
          </a:xfrm>
          <a:prstGeom prst="rect">
            <a:avLst/>
          </a:prstGeom>
        </p:spPr>
        <p:txBody>
          <a:bodyPr anchor="t" rtlCol="false" tIns="0" lIns="0" bIns="0" rIns="0">
            <a:spAutoFit/>
          </a:bodyPr>
          <a:lstStyle/>
          <a:p>
            <a:pPr algn="just">
              <a:lnSpc>
                <a:spcPts val="2750"/>
              </a:lnSpc>
            </a:pPr>
            <a:r>
              <a:rPr lang="en-US" b="true" sz="2292">
                <a:solidFill>
                  <a:srgbClr val="F2F2F2"/>
                </a:solidFill>
                <a:latin typeface="Montserrat Bold"/>
                <a:ea typeface="Montserrat Bold"/>
                <a:cs typeface="Montserrat Bold"/>
                <a:sym typeface="Montserrat Bold"/>
              </a:rPr>
              <a:t>Fecha</a:t>
            </a:r>
            <a:r>
              <a:rPr lang="en-US" sz="2292">
                <a:solidFill>
                  <a:srgbClr val="F2F2F2"/>
                </a:solidFill>
                <a:latin typeface="Montserrat"/>
                <a:ea typeface="Montserrat"/>
                <a:cs typeface="Montserrat"/>
                <a:sym typeface="Montserrat"/>
              </a:rPr>
              <a:t>: 11 de octubrede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162066" y="0"/>
            <a:ext cx="15103764" cy="10287000"/>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56C1CA"/>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0" t="-5058" r="0" b="-5058"/>
              </a:stretch>
            </a:blipFill>
          </p:spPr>
        </p:sp>
      </p:grpSp>
      <p:sp>
        <p:nvSpPr>
          <p:cNvPr name="Freeform 5" id="5"/>
          <p:cNvSpPr/>
          <p:nvPr/>
        </p:nvSpPr>
        <p:spPr>
          <a:xfrm flipH="false" flipV="false" rot="0">
            <a:off x="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29482" y="1223262"/>
            <a:ext cx="9445610" cy="668519"/>
          </a:xfrm>
          <a:prstGeom prst="rect">
            <a:avLst/>
          </a:prstGeom>
        </p:spPr>
        <p:txBody>
          <a:bodyPr anchor="t" rtlCol="false" tIns="0" lIns="0" bIns="0" rIns="0">
            <a:spAutoFit/>
          </a:bodyPr>
          <a:lstStyle/>
          <a:p>
            <a:pPr algn="l" marL="0" indent="0" lvl="0">
              <a:lnSpc>
                <a:spcPts val="5502"/>
              </a:lnSpc>
              <a:spcBef>
                <a:spcPct val="0"/>
              </a:spcBef>
            </a:pPr>
            <a:r>
              <a:rPr lang="en-US" b="true" sz="3930">
                <a:solidFill>
                  <a:srgbClr val="000000"/>
                </a:solidFill>
                <a:latin typeface="Montserrat Bold"/>
                <a:ea typeface="Montserrat Bold"/>
                <a:cs typeface="Montserrat Bold"/>
                <a:sym typeface="Montserrat Bold"/>
              </a:rPr>
              <a:t>Plan de Trabajo</a:t>
            </a:r>
          </a:p>
        </p:txBody>
      </p:sp>
      <p:sp>
        <p:nvSpPr>
          <p:cNvPr name="TextBox 7" id="7"/>
          <p:cNvSpPr txBox="true"/>
          <p:nvPr/>
        </p:nvSpPr>
        <p:spPr>
          <a:xfrm rot="0">
            <a:off x="1429482" y="2633532"/>
            <a:ext cx="8257088" cy="6038850"/>
          </a:xfrm>
          <a:prstGeom prst="rect">
            <a:avLst/>
          </a:prstGeom>
        </p:spPr>
        <p:txBody>
          <a:bodyPr anchor="t" rtlCol="false" tIns="0" lIns="0" bIns="0" rIns="0">
            <a:spAutoFit/>
          </a:bodyPr>
          <a:lstStyle/>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Diseño de Base de Datos</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CRUD backend.</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Interfaces frontend.</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Integración.</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Reportes.</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Pruebas.</a:t>
            </a:r>
          </a:p>
          <a:p>
            <a:pPr algn="l">
              <a:lnSpc>
                <a:spcPts val="3749"/>
              </a:lnSpc>
            </a:pPr>
          </a:p>
          <a:p>
            <a:pPr algn="l" marL="539749" indent="-269875" lvl="1">
              <a:lnSpc>
                <a:spcPts val="3749"/>
              </a:lnSpc>
              <a:buFont typeface="Arial"/>
              <a:buChar char="•"/>
            </a:pPr>
            <a:r>
              <a:rPr lang="en-US" sz="2499" spc="27">
                <a:solidFill>
                  <a:srgbClr val="000000"/>
                </a:solidFill>
                <a:latin typeface="Montserrat"/>
                <a:ea typeface="Montserrat"/>
                <a:cs typeface="Montserrat"/>
                <a:sym typeface="Montserrat"/>
              </a:rPr>
              <a:t>Documentación.</a:t>
            </a:r>
          </a:p>
        </p:txBody>
      </p:sp>
      <p:sp>
        <p:nvSpPr>
          <p:cNvPr name="Freeform 8" id="8"/>
          <p:cNvSpPr/>
          <p:nvPr/>
        </p:nvSpPr>
        <p:spPr>
          <a:xfrm flipH="false" flipV="false" rot="0">
            <a:off x="5999076" y="920043"/>
            <a:ext cx="1304480" cy="1351156"/>
          </a:xfrm>
          <a:custGeom>
            <a:avLst/>
            <a:gdLst/>
            <a:ahLst/>
            <a:cxnLst/>
            <a:rect r="r" b="b" t="t" l="l"/>
            <a:pathLst>
              <a:path h="1351156" w="1304480">
                <a:moveTo>
                  <a:pt x="0" y="0"/>
                </a:moveTo>
                <a:lnTo>
                  <a:pt x="1304480" y="0"/>
                </a:lnTo>
                <a:lnTo>
                  <a:pt x="1304480" y="1351157"/>
                </a:lnTo>
                <a:lnTo>
                  <a:pt x="0" y="13511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1527921" y="-532330"/>
            <a:ext cx="8321306" cy="1831792"/>
            <a:chOff x="0" y="0"/>
            <a:chExt cx="2191620" cy="482447"/>
          </a:xfrm>
        </p:grpSpPr>
        <p:sp>
          <p:nvSpPr>
            <p:cNvPr name="Freeform 10" id="10"/>
            <p:cNvSpPr/>
            <p:nvPr/>
          </p:nvSpPr>
          <p:spPr>
            <a:xfrm flipH="false" flipV="false" rot="0">
              <a:off x="0" y="0"/>
              <a:ext cx="2191620" cy="482447"/>
            </a:xfrm>
            <a:custGeom>
              <a:avLst/>
              <a:gdLst/>
              <a:ahLst/>
              <a:cxnLst/>
              <a:rect r="r" b="b" t="t" l="l"/>
              <a:pathLst>
                <a:path h="482447" w="2191620">
                  <a:moveTo>
                    <a:pt x="0" y="0"/>
                  </a:moveTo>
                  <a:lnTo>
                    <a:pt x="2191620" y="0"/>
                  </a:lnTo>
                  <a:lnTo>
                    <a:pt x="2191620" y="482447"/>
                  </a:lnTo>
                  <a:lnTo>
                    <a:pt x="0" y="482447"/>
                  </a:lnTo>
                  <a:close/>
                </a:path>
              </a:pathLst>
            </a:custGeom>
            <a:solidFill>
              <a:srgbClr val="000000"/>
            </a:solidFill>
          </p:spPr>
        </p:sp>
        <p:sp>
          <p:nvSpPr>
            <p:cNvPr name="TextBox 11" id="11"/>
            <p:cNvSpPr txBox="true"/>
            <p:nvPr/>
          </p:nvSpPr>
          <p:spPr>
            <a:xfrm>
              <a:off x="0" y="-19050"/>
              <a:ext cx="2191620"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12" id="12"/>
          <p:cNvSpPr/>
          <p:nvPr/>
        </p:nvSpPr>
        <p:spPr>
          <a:xfrm flipH="false" flipV="false" rot="0">
            <a:off x="14742986" y="228248"/>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7"/>
            <a:stretch>
              <a:fillRect l="0" t="0" r="0" b="0"/>
            </a:stretch>
          </a:blipFill>
        </p:spPr>
      </p:sp>
      <p:sp>
        <p:nvSpPr>
          <p:cNvPr name="TextBox 13" id="13"/>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F2F2F2"/>
                </a:solidFill>
                <a:latin typeface="Codec Pro"/>
                <a:ea typeface="Codec Pro"/>
                <a:cs typeface="Codec Pro"/>
                <a:sym typeface="Codec Pro"/>
              </a:rPr>
              <a:t>08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5706671" y="839976"/>
            <a:ext cx="926524" cy="950724"/>
          </a:xfrm>
          <a:custGeom>
            <a:avLst/>
            <a:gdLst/>
            <a:ahLst/>
            <a:cxnLst/>
            <a:rect r="r" b="b" t="t" l="l"/>
            <a:pathLst>
              <a:path h="950724" w="926524">
                <a:moveTo>
                  <a:pt x="0" y="0"/>
                </a:moveTo>
                <a:lnTo>
                  <a:pt x="926524" y="0"/>
                </a:lnTo>
                <a:lnTo>
                  <a:pt x="926524" y="950724"/>
                </a:lnTo>
                <a:lnTo>
                  <a:pt x="0" y="95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4643" y="6140907"/>
            <a:ext cx="5440505" cy="544050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5" id="5"/>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5400000">
            <a:off x="6182968" y="2778468"/>
            <a:ext cx="900454" cy="640141"/>
          </a:xfrm>
          <a:custGeom>
            <a:avLst/>
            <a:gdLst/>
            <a:ahLst/>
            <a:cxnLst/>
            <a:rect r="r" b="b" t="t" l="l"/>
            <a:pathLst>
              <a:path h="640141" w="900454">
                <a:moveTo>
                  <a:pt x="0" y="0"/>
                </a:moveTo>
                <a:lnTo>
                  <a:pt x="900454" y="0"/>
                </a:lnTo>
                <a:lnTo>
                  <a:pt x="900454" y="640141"/>
                </a:lnTo>
                <a:lnTo>
                  <a:pt x="0" y="64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6182968" y="4536172"/>
            <a:ext cx="900454" cy="640141"/>
          </a:xfrm>
          <a:custGeom>
            <a:avLst/>
            <a:gdLst/>
            <a:ahLst/>
            <a:cxnLst/>
            <a:rect r="r" b="b" t="t" l="l"/>
            <a:pathLst>
              <a:path h="640141" w="900454">
                <a:moveTo>
                  <a:pt x="0" y="0"/>
                </a:moveTo>
                <a:lnTo>
                  <a:pt x="900454" y="0"/>
                </a:lnTo>
                <a:lnTo>
                  <a:pt x="900454" y="640140"/>
                </a:lnTo>
                <a:lnTo>
                  <a:pt x="0" y="640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6182968" y="6126425"/>
            <a:ext cx="900454" cy="640141"/>
          </a:xfrm>
          <a:custGeom>
            <a:avLst/>
            <a:gdLst/>
            <a:ahLst/>
            <a:cxnLst/>
            <a:rect r="r" b="b" t="t" l="l"/>
            <a:pathLst>
              <a:path h="640141" w="900454">
                <a:moveTo>
                  <a:pt x="0" y="0"/>
                </a:moveTo>
                <a:lnTo>
                  <a:pt x="900454" y="0"/>
                </a:lnTo>
                <a:lnTo>
                  <a:pt x="900454" y="640141"/>
                </a:lnTo>
                <a:lnTo>
                  <a:pt x="0" y="64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6182968" y="8090862"/>
            <a:ext cx="900454" cy="640141"/>
          </a:xfrm>
          <a:custGeom>
            <a:avLst/>
            <a:gdLst/>
            <a:ahLst/>
            <a:cxnLst/>
            <a:rect r="r" b="b" t="t" l="l"/>
            <a:pathLst>
              <a:path h="640141" w="900454">
                <a:moveTo>
                  <a:pt x="0" y="0"/>
                </a:moveTo>
                <a:lnTo>
                  <a:pt x="900454" y="0"/>
                </a:lnTo>
                <a:lnTo>
                  <a:pt x="900454" y="640141"/>
                </a:lnTo>
                <a:lnTo>
                  <a:pt x="0" y="64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862076" y="1996022"/>
            <a:ext cx="12161439" cy="7388074"/>
          </a:xfrm>
          <a:custGeom>
            <a:avLst/>
            <a:gdLst/>
            <a:ahLst/>
            <a:cxnLst/>
            <a:rect r="r" b="b" t="t" l="l"/>
            <a:pathLst>
              <a:path h="7388074" w="12161439">
                <a:moveTo>
                  <a:pt x="0" y="0"/>
                </a:moveTo>
                <a:lnTo>
                  <a:pt x="12161438" y="0"/>
                </a:lnTo>
                <a:lnTo>
                  <a:pt x="12161438" y="7388074"/>
                </a:lnTo>
                <a:lnTo>
                  <a:pt x="0" y="7388074"/>
                </a:lnTo>
                <a:lnTo>
                  <a:pt x="0" y="0"/>
                </a:lnTo>
                <a:close/>
              </a:path>
            </a:pathLst>
          </a:custGeom>
          <a:blipFill>
            <a:blip r:embed="rId6"/>
            <a:stretch>
              <a:fillRect l="0" t="0" r="0" b="0"/>
            </a:stretch>
          </a:blipFill>
        </p:spPr>
      </p:sp>
      <p:sp>
        <p:nvSpPr>
          <p:cNvPr name="TextBox 11" id="11"/>
          <p:cNvSpPr txBox="true"/>
          <p:nvPr/>
        </p:nvSpPr>
        <p:spPr>
          <a:xfrm rot="0">
            <a:off x="1028700" y="942975"/>
            <a:ext cx="4677971" cy="847725"/>
          </a:xfrm>
          <a:prstGeom prst="rect">
            <a:avLst/>
          </a:prstGeom>
        </p:spPr>
        <p:txBody>
          <a:bodyPr anchor="t" rtlCol="false" tIns="0" lIns="0" bIns="0" rIns="0">
            <a:spAutoFit/>
          </a:bodyPr>
          <a:lstStyle/>
          <a:p>
            <a:pPr algn="l" marL="0" indent="0" lvl="1">
              <a:lnSpc>
                <a:spcPts val="6000"/>
              </a:lnSpc>
              <a:spcBef>
                <a:spcPct val="0"/>
              </a:spcBef>
            </a:pPr>
            <a:r>
              <a:rPr lang="en-US" sz="5000">
                <a:solidFill>
                  <a:srgbClr val="1A1A1A"/>
                </a:solidFill>
                <a:latin typeface="Codec Pro"/>
                <a:ea typeface="Codec Pro"/>
                <a:cs typeface="Codec Pro"/>
                <a:sym typeface="Codec Pro"/>
              </a:rPr>
              <a:t>CARTA GANTT</a:t>
            </a:r>
          </a:p>
        </p:txBody>
      </p:sp>
      <p:sp>
        <p:nvSpPr>
          <p:cNvPr name="TextBox 12" id="12"/>
          <p:cNvSpPr txBox="true"/>
          <p:nvPr/>
        </p:nvSpPr>
        <p:spPr>
          <a:xfrm rot="0">
            <a:off x="1028700" y="1957922"/>
            <a:ext cx="4677971" cy="1831340"/>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Open Sauce"/>
                <a:ea typeface="Open Sauce"/>
                <a:cs typeface="Open Sauce"/>
                <a:sym typeface="Open Sauce"/>
              </a:rPr>
              <a:t>He aquí nuestra tabla y secuencia de acciones a seguir, ajustada a nuestro plan de trabajo.</a:t>
            </a:r>
          </a:p>
        </p:txBody>
      </p:sp>
      <p:sp>
        <p:nvSpPr>
          <p:cNvPr name="TextBox 13" id="13"/>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3729344" y="-7265355"/>
            <a:ext cx="12413176" cy="10995516"/>
          </a:xfrm>
          <a:custGeom>
            <a:avLst/>
            <a:gdLst/>
            <a:ahLst/>
            <a:cxnLst/>
            <a:rect r="r" b="b" t="t" l="l"/>
            <a:pathLst>
              <a:path h="10995516" w="12413176">
                <a:moveTo>
                  <a:pt x="0" y="0"/>
                </a:moveTo>
                <a:lnTo>
                  <a:pt x="12413176" y="0"/>
                </a:lnTo>
                <a:lnTo>
                  <a:pt x="12413176" y="10995516"/>
                </a:lnTo>
                <a:lnTo>
                  <a:pt x="0" y="10995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2458" y="462616"/>
            <a:ext cx="6635590" cy="9296798"/>
          </a:xfrm>
          <a:custGeom>
            <a:avLst/>
            <a:gdLst/>
            <a:ahLst/>
            <a:cxnLst/>
            <a:rect r="r" b="b" t="t" l="l"/>
            <a:pathLst>
              <a:path h="9296798" w="6635590">
                <a:moveTo>
                  <a:pt x="0" y="0"/>
                </a:moveTo>
                <a:lnTo>
                  <a:pt x="6635590" y="0"/>
                </a:lnTo>
                <a:lnTo>
                  <a:pt x="6635590" y="9296799"/>
                </a:lnTo>
                <a:lnTo>
                  <a:pt x="0" y="9296799"/>
                </a:lnTo>
                <a:lnTo>
                  <a:pt x="0" y="0"/>
                </a:lnTo>
                <a:close/>
              </a:path>
            </a:pathLst>
          </a:custGeom>
          <a:blipFill>
            <a:blip r:embed="rId4"/>
            <a:stretch>
              <a:fillRect l="0" t="-3564" r="0" b="-3564"/>
            </a:stretch>
          </a:blipFill>
        </p:spPr>
      </p:sp>
      <p:grpSp>
        <p:nvGrpSpPr>
          <p:cNvPr name="Group 4" id="4"/>
          <p:cNvGrpSpPr/>
          <p:nvPr/>
        </p:nvGrpSpPr>
        <p:grpSpPr>
          <a:xfrm rot="0">
            <a:off x="5771927" y="2128209"/>
            <a:ext cx="5722743" cy="1601953"/>
            <a:chOff x="0" y="0"/>
            <a:chExt cx="1507225" cy="421913"/>
          </a:xfrm>
        </p:grpSpPr>
        <p:sp>
          <p:nvSpPr>
            <p:cNvPr name="Freeform 5" id="5"/>
            <p:cNvSpPr/>
            <p:nvPr/>
          </p:nvSpPr>
          <p:spPr>
            <a:xfrm flipH="false" flipV="false" rot="0">
              <a:off x="0" y="0"/>
              <a:ext cx="1507225" cy="421913"/>
            </a:xfrm>
            <a:custGeom>
              <a:avLst/>
              <a:gdLst/>
              <a:ahLst/>
              <a:cxnLst/>
              <a:rect r="r" b="b" t="t" l="l"/>
              <a:pathLst>
                <a:path h="421913" w="1507225">
                  <a:moveTo>
                    <a:pt x="0" y="0"/>
                  </a:moveTo>
                  <a:lnTo>
                    <a:pt x="1507225" y="0"/>
                  </a:lnTo>
                  <a:lnTo>
                    <a:pt x="1507225" y="421913"/>
                  </a:lnTo>
                  <a:lnTo>
                    <a:pt x="0" y="421913"/>
                  </a:lnTo>
                  <a:close/>
                </a:path>
              </a:pathLst>
            </a:custGeom>
            <a:solidFill>
              <a:srgbClr val="393939"/>
            </a:solidFill>
          </p:spPr>
        </p:sp>
        <p:sp>
          <p:nvSpPr>
            <p:cNvPr name="TextBox 6" id="6"/>
            <p:cNvSpPr txBox="true"/>
            <p:nvPr/>
          </p:nvSpPr>
          <p:spPr>
            <a:xfrm>
              <a:off x="0" y="-57150"/>
              <a:ext cx="1507225" cy="479063"/>
            </a:xfrm>
            <a:prstGeom prst="rect">
              <a:avLst/>
            </a:prstGeom>
          </p:spPr>
          <p:txBody>
            <a:bodyPr anchor="ctr" rtlCol="false" tIns="38100" lIns="38100" bIns="38100" rIns="38100"/>
            <a:lstStyle/>
            <a:p>
              <a:pPr algn="ctr">
                <a:lnSpc>
                  <a:spcPts val="4215"/>
                </a:lnSpc>
              </a:pPr>
              <a:r>
                <a:rPr lang="en-US" sz="3099">
                  <a:solidFill>
                    <a:srgbClr val="FFFFFF"/>
                  </a:solidFill>
                  <a:latin typeface="Montserrat"/>
                  <a:ea typeface="Montserrat"/>
                  <a:cs typeface="Montserrat"/>
                  <a:sym typeface="Montserrat"/>
                </a:rPr>
                <a:t>Conclusiones</a:t>
              </a:r>
            </a:p>
          </p:txBody>
        </p:sp>
      </p:grpSp>
      <p:sp>
        <p:nvSpPr>
          <p:cNvPr name="TextBox 7" id="7"/>
          <p:cNvSpPr txBox="true"/>
          <p:nvPr/>
        </p:nvSpPr>
        <p:spPr>
          <a:xfrm rot="0">
            <a:off x="7569304" y="4096761"/>
            <a:ext cx="7320958" cy="3917950"/>
          </a:xfrm>
          <a:prstGeom prst="rect">
            <a:avLst/>
          </a:prstGeom>
        </p:spPr>
        <p:txBody>
          <a:bodyPr anchor="t" rtlCol="false" tIns="0" lIns="0" bIns="0" rIns="0">
            <a:spAutoFit/>
          </a:bodyPr>
          <a:lstStyle/>
          <a:p>
            <a:pPr algn="just">
              <a:lnSpc>
                <a:spcPts val="3499"/>
              </a:lnSpc>
            </a:pPr>
            <a:r>
              <a:rPr lang="en-US" sz="2499">
                <a:solidFill>
                  <a:srgbClr val="100F0D"/>
                </a:solidFill>
                <a:latin typeface="Montserrat"/>
                <a:ea typeface="Montserrat"/>
                <a:cs typeface="Montserrat"/>
                <a:sym typeface="Montserrat"/>
              </a:rPr>
              <a:t>Creemos que este proyecto no es solo factible, sino que está perfectamente alineado con nuestro perfil de egreso. Además, aporta valor real al tratarse de un sistema diseñado para todo tipos de personas, contando con accesibilidad, como es la compra/venta de mascotas, productos asociados e implementación de APIs para la adopción de una mascota.</a:t>
            </a:r>
          </a:p>
        </p:txBody>
      </p:sp>
      <p:sp>
        <p:nvSpPr>
          <p:cNvPr name="TextBox 8" id="8"/>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10</a:t>
            </a:r>
          </a:p>
        </p:txBody>
      </p:sp>
      <p:sp>
        <p:nvSpPr>
          <p:cNvPr name="TextBox 9" id="9"/>
          <p:cNvSpPr txBox="true"/>
          <p:nvPr/>
        </p:nvSpPr>
        <p:spPr>
          <a:xfrm rot="0">
            <a:off x="10111090" y="8376661"/>
            <a:ext cx="2767161"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Montserrat Bold"/>
                <a:ea typeface="Montserrat Bold"/>
                <a:cs typeface="Montserrat Bold"/>
                <a:sym typeface="Montserrat Bold"/>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30904"/>
          </a:xfrm>
          <a:custGeom>
            <a:avLst/>
            <a:gdLst/>
            <a:ahLst/>
            <a:cxnLst/>
            <a:rect r="r" b="b" t="t" l="l"/>
            <a:pathLst>
              <a:path h="3330904" w="18288000">
                <a:moveTo>
                  <a:pt x="0" y="0"/>
                </a:moveTo>
                <a:lnTo>
                  <a:pt x="18288000" y="0"/>
                </a:lnTo>
                <a:lnTo>
                  <a:pt x="18288000" y="3330904"/>
                </a:lnTo>
                <a:lnTo>
                  <a:pt x="0" y="3330904"/>
                </a:lnTo>
                <a:lnTo>
                  <a:pt x="0" y="0"/>
                </a:lnTo>
                <a:close/>
              </a:path>
            </a:pathLst>
          </a:custGeom>
          <a:blipFill>
            <a:blip r:embed="rId2"/>
            <a:stretch>
              <a:fillRect l="0" t="0" r="0" b="-265798"/>
            </a:stretch>
          </a:blipFill>
        </p:spPr>
      </p:sp>
      <p:sp>
        <p:nvSpPr>
          <p:cNvPr name="Freeform 3" id="3"/>
          <p:cNvSpPr/>
          <p:nvPr/>
        </p:nvSpPr>
        <p:spPr>
          <a:xfrm flipH="false" flipV="false" rot="0">
            <a:off x="14896197" y="231664"/>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3"/>
            <a:stretch>
              <a:fillRect l="0" t="0" r="0" b="0"/>
            </a:stretch>
          </a:blipFill>
        </p:spPr>
      </p:sp>
      <p:sp>
        <p:nvSpPr>
          <p:cNvPr name="TextBox 4" id="4"/>
          <p:cNvSpPr txBox="true"/>
          <p:nvPr/>
        </p:nvSpPr>
        <p:spPr>
          <a:xfrm rot="0">
            <a:off x="5006878" y="1337660"/>
            <a:ext cx="8274244" cy="1571691"/>
          </a:xfrm>
          <a:prstGeom prst="rect">
            <a:avLst/>
          </a:prstGeom>
        </p:spPr>
        <p:txBody>
          <a:bodyPr anchor="t" rtlCol="false" tIns="0" lIns="0" bIns="0" rIns="0">
            <a:spAutoFit/>
          </a:bodyPr>
          <a:lstStyle/>
          <a:p>
            <a:pPr algn="ctr">
              <a:lnSpc>
                <a:spcPts val="11359"/>
              </a:lnSpc>
            </a:pPr>
            <a:r>
              <a:rPr lang="en-US" b="true" sz="9466">
                <a:solidFill>
                  <a:srgbClr val="FFFFFF"/>
                </a:solidFill>
                <a:latin typeface="Codec Pro Bold"/>
                <a:ea typeface="Codec Pro Bold"/>
                <a:cs typeface="Codec Pro Bold"/>
                <a:sym typeface="Codec Pro Bold"/>
              </a:rPr>
              <a:t>CONTENIDO</a:t>
            </a:r>
          </a:p>
        </p:txBody>
      </p:sp>
      <p:sp>
        <p:nvSpPr>
          <p:cNvPr name="TextBox 5" id="5"/>
          <p:cNvSpPr txBox="true"/>
          <p:nvPr/>
        </p:nvSpPr>
        <p:spPr>
          <a:xfrm rot="0">
            <a:off x="2001220" y="5905472"/>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Problemática</a:t>
            </a:r>
          </a:p>
        </p:txBody>
      </p:sp>
      <p:sp>
        <p:nvSpPr>
          <p:cNvPr name="TextBox 6" id="6"/>
          <p:cNvSpPr txBox="true"/>
          <p:nvPr/>
        </p:nvSpPr>
        <p:spPr>
          <a:xfrm rot="0">
            <a:off x="2546280"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01</a:t>
            </a:r>
          </a:p>
        </p:txBody>
      </p:sp>
      <p:sp>
        <p:nvSpPr>
          <p:cNvPr name="TextBox 7" id="7"/>
          <p:cNvSpPr txBox="true"/>
          <p:nvPr/>
        </p:nvSpPr>
        <p:spPr>
          <a:xfrm rot="0">
            <a:off x="5049832" y="5905472"/>
            <a:ext cx="2626042" cy="312941"/>
          </a:xfrm>
          <a:prstGeom prst="rect">
            <a:avLst/>
          </a:prstGeom>
        </p:spPr>
        <p:txBody>
          <a:bodyPr anchor="t" rtlCol="false" tIns="0" lIns="0" bIns="0" rIns="0">
            <a:spAutoFit/>
          </a:bodyPr>
          <a:lstStyle/>
          <a:p>
            <a:pPr algn="ctr" marL="0" indent="0" lvl="0">
              <a:lnSpc>
                <a:spcPts val="2510"/>
              </a:lnSpc>
              <a:spcBef>
                <a:spcPct val="0"/>
              </a:spcBef>
            </a:pPr>
            <a:r>
              <a:rPr lang="en-US" sz="2091">
                <a:solidFill>
                  <a:srgbClr val="010101"/>
                </a:solidFill>
                <a:latin typeface="Montserrat"/>
                <a:ea typeface="Montserrat"/>
                <a:cs typeface="Montserrat"/>
                <a:sym typeface="Montserrat"/>
              </a:rPr>
              <a:t>Solu</a:t>
            </a:r>
            <a:r>
              <a:rPr lang="en-US" sz="2091" u="none">
                <a:solidFill>
                  <a:srgbClr val="010101"/>
                </a:solidFill>
                <a:latin typeface="Montserrat"/>
                <a:ea typeface="Montserrat"/>
                <a:cs typeface="Montserrat"/>
                <a:sym typeface="Montserrat"/>
              </a:rPr>
              <a:t>ción Propuesta</a:t>
            </a:r>
          </a:p>
        </p:txBody>
      </p:sp>
      <p:sp>
        <p:nvSpPr>
          <p:cNvPr name="TextBox 8" id="8"/>
          <p:cNvSpPr txBox="true"/>
          <p:nvPr/>
        </p:nvSpPr>
        <p:spPr>
          <a:xfrm rot="0">
            <a:off x="5594893"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02</a:t>
            </a:r>
          </a:p>
        </p:txBody>
      </p:sp>
      <p:sp>
        <p:nvSpPr>
          <p:cNvPr name="TextBox 9" id="9"/>
          <p:cNvSpPr txBox="true"/>
          <p:nvPr/>
        </p:nvSpPr>
        <p:spPr>
          <a:xfrm rot="0">
            <a:off x="8101821" y="5905472"/>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Objetivos</a:t>
            </a:r>
          </a:p>
        </p:txBody>
      </p:sp>
      <p:sp>
        <p:nvSpPr>
          <p:cNvPr name="TextBox 10" id="10"/>
          <p:cNvSpPr txBox="true"/>
          <p:nvPr/>
        </p:nvSpPr>
        <p:spPr>
          <a:xfrm rot="0">
            <a:off x="8646882"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03</a:t>
            </a:r>
          </a:p>
        </p:txBody>
      </p:sp>
      <p:sp>
        <p:nvSpPr>
          <p:cNvPr name="TextBox 11" id="11"/>
          <p:cNvSpPr txBox="true"/>
          <p:nvPr/>
        </p:nvSpPr>
        <p:spPr>
          <a:xfrm rot="0">
            <a:off x="11150434" y="5905472"/>
            <a:ext cx="2626042" cy="625882"/>
          </a:xfrm>
          <a:prstGeom prst="rect">
            <a:avLst/>
          </a:prstGeom>
        </p:spPr>
        <p:txBody>
          <a:bodyPr anchor="t" rtlCol="false" tIns="0" lIns="0" bIns="0" rIns="0">
            <a:spAutoFit/>
          </a:bodyPr>
          <a:lstStyle/>
          <a:p>
            <a:pPr algn="ctr" marL="0" indent="0" lvl="0">
              <a:lnSpc>
                <a:spcPts val="2510"/>
              </a:lnSpc>
              <a:spcBef>
                <a:spcPct val="0"/>
              </a:spcBef>
            </a:pPr>
            <a:r>
              <a:rPr lang="en-US" sz="2091">
                <a:solidFill>
                  <a:srgbClr val="010101"/>
                </a:solidFill>
                <a:latin typeface="Montserrat"/>
                <a:ea typeface="Montserrat"/>
                <a:cs typeface="Montserrat"/>
                <a:sym typeface="Montserrat"/>
              </a:rPr>
              <a:t>Públi</a:t>
            </a:r>
            <a:r>
              <a:rPr lang="en-US" sz="2091" u="none">
                <a:solidFill>
                  <a:srgbClr val="010101"/>
                </a:solidFill>
                <a:latin typeface="Montserrat"/>
                <a:ea typeface="Montserrat"/>
                <a:cs typeface="Montserrat"/>
                <a:sym typeface="Montserrat"/>
              </a:rPr>
              <a:t>co Objetivo y relevancia</a:t>
            </a:r>
          </a:p>
        </p:txBody>
      </p:sp>
      <p:sp>
        <p:nvSpPr>
          <p:cNvPr name="TextBox 12" id="12"/>
          <p:cNvSpPr txBox="true"/>
          <p:nvPr/>
        </p:nvSpPr>
        <p:spPr>
          <a:xfrm rot="0">
            <a:off x="11695495"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04</a:t>
            </a:r>
          </a:p>
        </p:txBody>
      </p:sp>
      <p:sp>
        <p:nvSpPr>
          <p:cNvPr name="TextBox 13" id="13"/>
          <p:cNvSpPr txBox="true"/>
          <p:nvPr/>
        </p:nvSpPr>
        <p:spPr>
          <a:xfrm rot="0">
            <a:off x="2001220" y="8574510"/>
            <a:ext cx="2626042" cy="312941"/>
          </a:xfrm>
          <a:prstGeom prst="rect">
            <a:avLst/>
          </a:prstGeom>
        </p:spPr>
        <p:txBody>
          <a:bodyPr anchor="t" rtlCol="false" tIns="0" lIns="0" bIns="0" rIns="0">
            <a:spAutoFit/>
          </a:bodyPr>
          <a:lstStyle/>
          <a:p>
            <a:pPr algn="ctr" marL="0" indent="0" lvl="0">
              <a:lnSpc>
                <a:spcPts val="2510"/>
              </a:lnSpc>
              <a:spcBef>
                <a:spcPct val="0"/>
              </a:spcBef>
            </a:pPr>
            <a:r>
              <a:rPr lang="en-US" sz="2091">
                <a:solidFill>
                  <a:srgbClr val="010101"/>
                </a:solidFill>
                <a:latin typeface="Montserrat"/>
                <a:ea typeface="Montserrat"/>
                <a:cs typeface="Montserrat"/>
                <a:sym typeface="Montserrat"/>
              </a:rPr>
              <a:t>Metodología</a:t>
            </a:r>
          </a:p>
        </p:txBody>
      </p:sp>
      <p:sp>
        <p:nvSpPr>
          <p:cNvPr name="TextBox 14" id="14"/>
          <p:cNvSpPr txBox="true"/>
          <p:nvPr/>
        </p:nvSpPr>
        <p:spPr>
          <a:xfrm rot="0">
            <a:off x="2546280"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06</a:t>
            </a:r>
          </a:p>
        </p:txBody>
      </p:sp>
      <p:sp>
        <p:nvSpPr>
          <p:cNvPr name="TextBox 15" id="15"/>
          <p:cNvSpPr txBox="true"/>
          <p:nvPr/>
        </p:nvSpPr>
        <p:spPr>
          <a:xfrm rot="0">
            <a:off x="5051520" y="8574510"/>
            <a:ext cx="2626042" cy="312941"/>
          </a:xfrm>
          <a:prstGeom prst="rect">
            <a:avLst/>
          </a:prstGeom>
        </p:spPr>
        <p:txBody>
          <a:bodyPr anchor="t" rtlCol="false" tIns="0" lIns="0" bIns="0" rIns="0">
            <a:spAutoFit/>
          </a:bodyPr>
          <a:lstStyle/>
          <a:p>
            <a:pPr algn="ctr" marL="0" indent="0" lvl="0">
              <a:lnSpc>
                <a:spcPts val="2510"/>
              </a:lnSpc>
              <a:spcBef>
                <a:spcPct val="0"/>
              </a:spcBef>
            </a:pPr>
            <a:r>
              <a:rPr lang="en-US" sz="2091">
                <a:solidFill>
                  <a:srgbClr val="010101"/>
                </a:solidFill>
                <a:latin typeface="Montserrat"/>
                <a:ea typeface="Montserrat"/>
                <a:cs typeface="Montserrat"/>
                <a:sym typeface="Montserrat"/>
              </a:rPr>
              <a:t>R</a:t>
            </a:r>
            <a:r>
              <a:rPr lang="en-US" sz="2091" u="none">
                <a:solidFill>
                  <a:srgbClr val="010101"/>
                </a:solidFill>
                <a:latin typeface="Montserrat"/>
                <a:ea typeface="Montserrat"/>
                <a:cs typeface="Montserrat"/>
                <a:sym typeface="Montserrat"/>
              </a:rPr>
              <a:t>oles</a:t>
            </a:r>
          </a:p>
        </p:txBody>
      </p:sp>
      <p:sp>
        <p:nvSpPr>
          <p:cNvPr name="TextBox 16" id="16"/>
          <p:cNvSpPr txBox="true"/>
          <p:nvPr/>
        </p:nvSpPr>
        <p:spPr>
          <a:xfrm rot="0">
            <a:off x="5596581"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07</a:t>
            </a:r>
          </a:p>
        </p:txBody>
      </p:sp>
      <p:sp>
        <p:nvSpPr>
          <p:cNvPr name="TextBox 17" id="17"/>
          <p:cNvSpPr txBox="true"/>
          <p:nvPr/>
        </p:nvSpPr>
        <p:spPr>
          <a:xfrm rot="0">
            <a:off x="8103510" y="8574510"/>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Plan de Trabajo</a:t>
            </a:r>
          </a:p>
        </p:txBody>
      </p:sp>
      <p:sp>
        <p:nvSpPr>
          <p:cNvPr name="TextBox 18" id="18"/>
          <p:cNvSpPr txBox="true"/>
          <p:nvPr/>
        </p:nvSpPr>
        <p:spPr>
          <a:xfrm rot="0">
            <a:off x="8648570"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08</a:t>
            </a:r>
          </a:p>
        </p:txBody>
      </p:sp>
      <p:sp>
        <p:nvSpPr>
          <p:cNvPr name="TextBox 19" id="19"/>
          <p:cNvSpPr txBox="true"/>
          <p:nvPr/>
        </p:nvSpPr>
        <p:spPr>
          <a:xfrm rot="0">
            <a:off x="11152122" y="8574510"/>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Carta Gantt</a:t>
            </a:r>
          </a:p>
        </p:txBody>
      </p:sp>
      <p:sp>
        <p:nvSpPr>
          <p:cNvPr name="TextBox 20" id="20"/>
          <p:cNvSpPr txBox="true"/>
          <p:nvPr/>
        </p:nvSpPr>
        <p:spPr>
          <a:xfrm rot="0">
            <a:off x="11697183"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09</a:t>
            </a:r>
          </a:p>
        </p:txBody>
      </p:sp>
      <p:sp>
        <p:nvSpPr>
          <p:cNvPr name="TextBox 21" id="21"/>
          <p:cNvSpPr txBox="true"/>
          <p:nvPr/>
        </p:nvSpPr>
        <p:spPr>
          <a:xfrm rot="0">
            <a:off x="13659050" y="5905472"/>
            <a:ext cx="2626042" cy="625882"/>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Tecnologías Propuestas</a:t>
            </a:r>
          </a:p>
        </p:txBody>
      </p:sp>
      <p:sp>
        <p:nvSpPr>
          <p:cNvPr name="TextBox 22" id="22"/>
          <p:cNvSpPr txBox="true"/>
          <p:nvPr/>
        </p:nvSpPr>
        <p:spPr>
          <a:xfrm rot="0">
            <a:off x="14204111" y="4550609"/>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05</a:t>
            </a:r>
          </a:p>
        </p:txBody>
      </p:sp>
      <p:sp>
        <p:nvSpPr>
          <p:cNvPr name="TextBox 23" id="23"/>
          <p:cNvSpPr txBox="true"/>
          <p:nvPr/>
        </p:nvSpPr>
        <p:spPr>
          <a:xfrm rot="0">
            <a:off x="13660739" y="8574510"/>
            <a:ext cx="2626042" cy="312941"/>
          </a:xfrm>
          <a:prstGeom prst="rect">
            <a:avLst/>
          </a:prstGeom>
        </p:spPr>
        <p:txBody>
          <a:bodyPr anchor="t" rtlCol="false" tIns="0" lIns="0" bIns="0" rIns="0">
            <a:spAutoFit/>
          </a:bodyPr>
          <a:lstStyle/>
          <a:p>
            <a:pPr algn="ctr">
              <a:lnSpc>
                <a:spcPts val="2510"/>
              </a:lnSpc>
            </a:pPr>
            <a:r>
              <a:rPr lang="en-US" sz="2091">
                <a:solidFill>
                  <a:srgbClr val="010101"/>
                </a:solidFill>
                <a:latin typeface="Montserrat"/>
                <a:ea typeface="Montserrat"/>
                <a:cs typeface="Montserrat"/>
                <a:sym typeface="Montserrat"/>
              </a:rPr>
              <a:t>Conclusiones</a:t>
            </a:r>
          </a:p>
        </p:txBody>
      </p:sp>
      <p:sp>
        <p:nvSpPr>
          <p:cNvPr name="TextBox 24" id="24"/>
          <p:cNvSpPr txBox="true"/>
          <p:nvPr/>
        </p:nvSpPr>
        <p:spPr>
          <a:xfrm rot="0">
            <a:off x="14205799" y="7219647"/>
            <a:ext cx="1535920" cy="1446826"/>
          </a:xfrm>
          <a:prstGeom prst="rect">
            <a:avLst/>
          </a:prstGeom>
        </p:spPr>
        <p:txBody>
          <a:bodyPr anchor="t" rtlCol="false" tIns="0" lIns="0" bIns="0" rIns="0">
            <a:spAutoFit/>
          </a:bodyPr>
          <a:lstStyle/>
          <a:p>
            <a:pPr algn="ctr">
              <a:lnSpc>
                <a:spcPts val="10367"/>
              </a:lnSpc>
            </a:pPr>
            <a:r>
              <a:rPr lang="en-US" sz="8639">
                <a:solidFill>
                  <a:srgbClr val="000000"/>
                </a:solidFill>
                <a:latin typeface="Codec Pro"/>
                <a:ea typeface="Codec Pro"/>
                <a:cs typeface="Codec Pro"/>
                <a:sym typeface="Codec Pro"/>
              </a:rPr>
              <a:t>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4513686" cy="11241465"/>
          </a:xfrm>
          <a:custGeom>
            <a:avLst/>
            <a:gdLst/>
            <a:ahLst/>
            <a:cxnLst/>
            <a:rect r="r" b="b" t="t" l="l"/>
            <a:pathLst>
              <a:path h="11241465" w="4513686">
                <a:moveTo>
                  <a:pt x="0" y="0"/>
                </a:moveTo>
                <a:lnTo>
                  <a:pt x="4513686" y="0"/>
                </a:lnTo>
                <a:lnTo>
                  <a:pt x="4513686" y="11241465"/>
                </a:lnTo>
                <a:lnTo>
                  <a:pt x="0" y="11241465"/>
                </a:lnTo>
                <a:lnTo>
                  <a:pt x="0" y="0"/>
                </a:lnTo>
                <a:close/>
              </a:path>
            </a:pathLst>
          </a:custGeom>
          <a:blipFill>
            <a:blip r:embed="rId2"/>
            <a:stretch>
              <a:fillRect l="-108491" t="0" r="-164621" b="0"/>
            </a:stretch>
          </a:blipFill>
        </p:spPr>
      </p:sp>
      <p:grpSp>
        <p:nvGrpSpPr>
          <p:cNvPr name="Group 3" id="3"/>
          <p:cNvGrpSpPr/>
          <p:nvPr/>
        </p:nvGrpSpPr>
        <p:grpSpPr>
          <a:xfrm rot="0">
            <a:off x="-611408" y="9089282"/>
            <a:ext cx="7128139" cy="1614639"/>
            <a:chOff x="0" y="0"/>
            <a:chExt cx="1877370" cy="425255"/>
          </a:xfrm>
        </p:grpSpPr>
        <p:sp>
          <p:nvSpPr>
            <p:cNvPr name="Freeform 4" id="4"/>
            <p:cNvSpPr/>
            <p:nvPr/>
          </p:nvSpPr>
          <p:spPr>
            <a:xfrm flipH="false" flipV="false" rot="0">
              <a:off x="0" y="0"/>
              <a:ext cx="1877370" cy="425255"/>
            </a:xfrm>
            <a:custGeom>
              <a:avLst/>
              <a:gdLst/>
              <a:ahLst/>
              <a:cxnLst/>
              <a:rect r="r" b="b" t="t" l="l"/>
              <a:pathLst>
                <a:path h="425255" w="1877370">
                  <a:moveTo>
                    <a:pt x="0" y="0"/>
                  </a:moveTo>
                  <a:lnTo>
                    <a:pt x="1877370" y="0"/>
                  </a:lnTo>
                  <a:lnTo>
                    <a:pt x="1877370" y="425255"/>
                  </a:lnTo>
                  <a:lnTo>
                    <a:pt x="0" y="425255"/>
                  </a:lnTo>
                  <a:close/>
                </a:path>
              </a:pathLst>
            </a:custGeom>
            <a:solidFill>
              <a:srgbClr val="000000"/>
            </a:solidFill>
          </p:spPr>
        </p:sp>
        <p:sp>
          <p:nvSpPr>
            <p:cNvPr name="TextBox 5" id="5"/>
            <p:cNvSpPr txBox="true"/>
            <p:nvPr/>
          </p:nvSpPr>
          <p:spPr>
            <a:xfrm>
              <a:off x="0" y="-19050"/>
              <a:ext cx="1877370" cy="444305"/>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6" id="6"/>
          <p:cNvSpPr/>
          <p:nvPr/>
        </p:nvSpPr>
        <p:spPr>
          <a:xfrm flipH="false" flipV="false" rot="0">
            <a:off x="7763133" y="2932542"/>
            <a:ext cx="1838917" cy="1838917"/>
          </a:xfrm>
          <a:custGeom>
            <a:avLst/>
            <a:gdLst/>
            <a:ahLst/>
            <a:cxnLst/>
            <a:rect r="r" b="b" t="t" l="l"/>
            <a:pathLst>
              <a:path h="1838917" w="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990800" y="2932542"/>
            <a:ext cx="1838917" cy="1838917"/>
          </a:xfrm>
          <a:custGeom>
            <a:avLst/>
            <a:gdLst/>
            <a:ahLst/>
            <a:cxnLst/>
            <a:rect r="r" b="b" t="t" l="l"/>
            <a:pathLst>
              <a:path h="1838917" w="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763133" y="6157927"/>
            <a:ext cx="1838917" cy="1838917"/>
          </a:xfrm>
          <a:custGeom>
            <a:avLst/>
            <a:gdLst/>
            <a:ahLst/>
            <a:cxnLst/>
            <a:rect r="r" b="b" t="t" l="l"/>
            <a:pathLst>
              <a:path h="1838917" w="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942275" y="6157927"/>
            <a:ext cx="1838917" cy="1838917"/>
          </a:xfrm>
          <a:custGeom>
            <a:avLst/>
            <a:gdLst/>
            <a:ahLst/>
            <a:cxnLst/>
            <a:rect r="r" b="b" t="t" l="l"/>
            <a:pathLst>
              <a:path h="1838917" w="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1428050" y="6698832"/>
            <a:ext cx="825170" cy="796665"/>
          </a:xfrm>
          <a:custGeom>
            <a:avLst/>
            <a:gdLst/>
            <a:ahLst/>
            <a:cxnLst/>
            <a:rect r="r" b="b" t="t" l="l"/>
            <a:pathLst>
              <a:path h="796665" w="825170">
                <a:moveTo>
                  <a:pt x="0" y="0"/>
                </a:moveTo>
                <a:lnTo>
                  <a:pt x="825170" y="0"/>
                </a:lnTo>
                <a:lnTo>
                  <a:pt x="825170" y="796665"/>
                </a:lnTo>
                <a:lnTo>
                  <a:pt x="0" y="796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26187" y="9258300"/>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7"/>
            <a:stretch>
              <a:fillRect l="0" t="0" r="0" b="0"/>
            </a:stretch>
          </a:blipFill>
        </p:spPr>
      </p:sp>
      <p:sp>
        <p:nvSpPr>
          <p:cNvPr name="Freeform 12" id="12"/>
          <p:cNvSpPr/>
          <p:nvPr/>
        </p:nvSpPr>
        <p:spPr>
          <a:xfrm flipH="false" flipV="false" rot="0">
            <a:off x="8321496" y="3442386"/>
            <a:ext cx="748975" cy="810799"/>
          </a:xfrm>
          <a:custGeom>
            <a:avLst/>
            <a:gdLst/>
            <a:ahLst/>
            <a:cxnLst/>
            <a:rect r="r" b="b" t="t" l="l"/>
            <a:pathLst>
              <a:path h="810799" w="748975">
                <a:moveTo>
                  <a:pt x="0" y="0"/>
                </a:moveTo>
                <a:lnTo>
                  <a:pt x="748975" y="0"/>
                </a:lnTo>
                <a:lnTo>
                  <a:pt x="748975" y="810799"/>
                </a:lnTo>
                <a:lnTo>
                  <a:pt x="0" y="8107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552935" y="3437894"/>
            <a:ext cx="854241" cy="893324"/>
          </a:xfrm>
          <a:custGeom>
            <a:avLst/>
            <a:gdLst/>
            <a:ahLst/>
            <a:cxnLst/>
            <a:rect r="r" b="b" t="t" l="l"/>
            <a:pathLst>
              <a:path h="893324" w="854241">
                <a:moveTo>
                  <a:pt x="0" y="0"/>
                </a:moveTo>
                <a:lnTo>
                  <a:pt x="854241" y="0"/>
                </a:lnTo>
                <a:lnTo>
                  <a:pt x="854241" y="893324"/>
                </a:lnTo>
                <a:lnTo>
                  <a:pt x="0" y="8933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8231595" y="6585318"/>
            <a:ext cx="928777" cy="984135"/>
          </a:xfrm>
          <a:custGeom>
            <a:avLst/>
            <a:gdLst/>
            <a:ahLst/>
            <a:cxnLst/>
            <a:rect r="r" b="b" t="t" l="l"/>
            <a:pathLst>
              <a:path h="984135" w="928777">
                <a:moveTo>
                  <a:pt x="0" y="0"/>
                </a:moveTo>
                <a:lnTo>
                  <a:pt x="928777" y="0"/>
                </a:lnTo>
                <a:lnTo>
                  <a:pt x="928777" y="984135"/>
                </a:lnTo>
                <a:lnTo>
                  <a:pt x="0" y="9841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5910222" y="1258247"/>
            <a:ext cx="8202160" cy="989135"/>
          </a:xfrm>
          <a:prstGeom prst="rect">
            <a:avLst/>
          </a:prstGeom>
        </p:spPr>
        <p:txBody>
          <a:bodyPr anchor="t" rtlCol="false" tIns="0" lIns="0" bIns="0" rIns="0">
            <a:spAutoFit/>
          </a:bodyPr>
          <a:lstStyle/>
          <a:p>
            <a:pPr algn="l" marL="0" indent="0" lvl="0">
              <a:lnSpc>
                <a:spcPts val="7047"/>
              </a:lnSpc>
              <a:spcBef>
                <a:spcPct val="0"/>
              </a:spcBef>
            </a:pPr>
            <a:r>
              <a:rPr lang="en-US" b="true" sz="5872">
                <a:solidFill>
                  <a:srgbClr val="1A1A1A"/>
                </a:solidFill>
                <a:latin typeface="Codec Pro Bold"/>
                <a:ea typeface="Codec Pro Bold"/>
                <a:cs typeface="Codec Pro Bold"/>
                <a:sym typeface="Codec Pro Bold"/>
              </a:rPr>
              <a:t>PRO</a:t>
            </a:r>
            <a:r>
              <a:rPr lang="en-US" b="true" sz="5872" u="none">
                <a:solidFill>
                  <a:srgbClr val="1A1A1A"/>
                </a:solidFill>
                <a:latin typeface="Codec Pro Bold"/>
                <a:ea typeface="Codec Pro Bold"/>
                <a:cs typeface="Codec Pro Bold"/>
                <a:sym typeface="Codec Pro Bold"/>
              </a:rPr>
              <a:t>BLEMÁTICA</a:t>
            </a:r>
          </a:p>
        </p:txBody>
      </p:sp>
      <p:sp>
        <p:nvSpPr>
          <p:cNvPr name="TextBox 16" id="16"/>
          <p:cNvSpPr txBox="true"/>
          <p:nvPr/>
        </p:nvSpPr>
        <p:spPr>
          <a:xfrm rot="0">
            <a:off x="7106413" y="4962525"/>
            <a:ext cx="3179142" cy="3048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Registros manuales</a:t>
            </a:r>
          </a:p>
        </p:txBody>
      </p:sp>
      <p:sp>
        <p:nvSpPr>
          <p:cNvPr name="TextBox 17" id="17"/>
          <p:cNvSpPr txBox="true"/>
          <p:nvPr/>
        </p:nvSpPr>
        <p:spPr>
          <a:xfrm rot="0">
            <a:off x="10424639" y="5007493"/>
            <a:ext cx="3110833" cy="9144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Vencimiento de alimentos/medicamentos sin control</a:t>
            </a:r>
          </a:p>
        </p:txBody>
      </p:sp>
      <p:sp>
        <p:nvSpPr>
          <p:cNvPr name="TextBox 18" id="18"/>
          <p:cNvSpPr txBox="true"/>
          <p:nvPr/>
        </p:nvSpPr>
        <p:spPr>
          <a:xfrm rot="0">
            <a:off x="7245497" y="8174981"/>
            <a:ext cx="2874189" cy="6096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Falta de reportes para decisiones</a:t>
            </a:r>
          </a:p>
        </p:txBody>
      </p:sp>
      <p:sp>
        <p:nvSpPr>
          <p:cNvPr name="TextBox 19" id="19"/>
          <p:cNvSpPr txBox="true"/>
          <p:nvPr/>
        </p:nvSpPr>
        <p:spPr>
          <a:xfrm rot="0">
            <a:off x="10424639" y="8174981"/>
            <a:ext cx="2874189" cy="9144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Procesos de adopción desordenados</a:t>
            </a:r>
          </a:p>
        </p:txBody>
      </p:sp>
      <p:sp>
        <p:nvSpPr>
          <p:cNvPr name="TextBox 20" id="20"/>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01</a:t>
            </a:r>
          </a:p>
        </p:txBody>
      </p:sp>
      <p:sp>
        <p:nvSpPr>
          <p:cNvPr name="Freeform 21" id="21"/>
          <p:cNvSpPr/>
          <p:nvPr/>
        </p:nvSpPr>
        <p:spPr>
          <a:xfrm flipH="false" flipV="false" rot="0">
            <a:off x="14757958" y="4456166"/>
            <a:ext cx="1838917" cy="1838917"/>
          </a:xfrm>
          <a:custGeom>
            <a:avLst/>
            <a:gdLst/>
            <a:ahLst/>
            <a:cxnLst/>
            <a:rect r="r" b="b" t="t" l="l"/>
            <a:pathLst>
              <a:path h="1838917" w="1838917">
                <a:moveTo>
                  <a:pt x="0" y="0"/>
                </a:moveTo>
                <a:lnTo>
                  <a:pt x="1838917" y="0"/>
                </a:lnTo>
                <a:lnTo>
                  <a:pt x="1838917" y="1838916"/>
                </a:lnTo>
                <a:lnTo>
                  <a:pt x="0" y="18389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5243733" y="4997071"/>
            <a:ext cx="825170" cy="796665"/>
          </a:xfrm>
          <a:custGeom>
            <a:avLst/>
            <a:gdLst/>
            <a:ahLst/>
            <a:cxnLst/>
            <a:rect r="r" b="b" t="t" l="l"/>
            <a:pathLst>
              <a:path h="796665" w="825170">
                <a:moveTo>
                  <a:pt x="0" y="0"/>
                </a:moveTo>
                <a:lnTo>
                  <a:pt x="825171" y="0"/>
                </a:lnTo>
                <a:lnTo>
                  <a:pt x="825171" y="796665"/>
                </a:lnTo>
                <a:lnTo>
                  <a:pt x="0" y="796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4240322" y="6473220"/>
            <a:ext cx="2874189" cy="9144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Montserrat Bold"/>
                <a:ea typeface="Montserrat Bold"/>
                <a:cs typeface="Montserrat Bold"/>
                <a:sym typeface="Montserrat Bold"/>
              </a:rPr>
              <a:t>Escasa accesibilidad para clientes con discapacidad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430853" y="457040"/>
            <a:ext cx="6687266" cy="9369199"/>
          </a:xfrm>
          <a:custGeom>
            <a:avLst/>
            <a:gdLst/>
            <a:ahLst/>
            <a:cxnLst/>
            <a:rect r="r" b="b" t="t" l="l"/>
            <a:pathLst>
              <a:path h="9369199" w="6687266">
                <a:moveTo>
                  <a:pt x="0" y="0"/>
                </a:moveTo>
                <a:lnTo>
                  <a:pt x="6687266" y="0"/>
                </a:lnTo>
                <a:lnTo>
                  <a:pt x="6687266" y="9369199"/>
                </a:lnTo>
                <a:lnTo>
                  <a:pt x="0" y="9369199"/>
                </a:lnTo>
                <a:lnTo>
                  <a:pt x="0" y="0"/>
                </a:lnTo>
                <a:close/>
              </a:path>
            </a:pathLst>
          </a:custGeom>
          <a:blipFill>
            <a:blip r:embed="rId2"/>
            <a:stretch>
              <a:fillRect l="-43403" t="0" r="-43403" b="0"/>
            </a:stretch>
          </a:blipFill>
        </p:spPr>
      </p:sp>
      <p:grpSp>
        <p:nvGrpSpPr>
          <p:cNvPr name="Group 3" id="3"/>
          <p:cNvGrpSpPr/>
          <p:nvPr/>
        </p:nvGrpSpPr>
        <p:grpSpPr>
          <a:xfrm rot="0">
            <a:off x="6184668" y="3443582"/>
            <a:ext cx="8614090" cy="2692791"/>
            <a:chOff x="0" y="0"/>
            <a:chExt cx="2268732" cy="709212"/>
          </a:xfrm>
        </p:grpSpPr>
        <p:sp>
          <p:nvSpPr>
            <p:cNvPr name="Freeform 4" id="4"/>
            <p:cNvSpPr/>
            <p:nvPr/>
          </p:nvSpPr>
          <p:spPr>
            <a:xfrm flipH="false" flipV="false" rot="0">
              <a:off x="0" y="0"/>
              <a:ext cx="2268732" cy="709212"/>
            </a:xfrm>
            <a:custGeom>
              <a:avLst/>
              <a:gdLst/>
              <a:ahLst/>
              <a:cxnLst/>
              <a:rect r="r" b="b" t="t" l="l"/>
              <a:pathLst>
                <a:path h="709212" w="2268732">
                  <a:moveTo>
                    <a:pt x="0" y="0"/>
                  </a:moveTo>
                  <a:lnTo>
                    <a:pt x="2268732" y="0"/>
                  </a:lnTo>
                  <a:lnTo>
                    <a:pt x="2268732" y="709212"/>
                  </a:lnTo>
                  <a:lnTo>
                    <a:pt x="0" y="709212"/>
                  </a:lnTo>
                  <a:close/>
                </a:path>
              </a:pathLst>
            </a:custGeom>
            <a:solidFill>
              <a:srgbClr val="1A1A1A"/>
            </a:solidFill>
          </p:spPr>
        </p:sp>
        <p:sp>
          <p:nvSpPr>
            <p:cNvPr name="TextBox 5" id="5"/>
            <p:cNvSpPr txBox="true"/>
            <p:nvPr/>
          </p:nvSpPr>
          <p:spPr>
            <a:xfrm>
              <a:off x="0" y="-19050"/>
              <a:ext cx="2268732" cy="728262"/>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7465033" y="1396704"/>
            <a:ext cx="6041505" cy="2047875"/>
          </a:xfrm>
          <a:prstGeom prst="rect">
            <a:avLst/>
          </a:prstGeom>
        </p:spPr>
        <p:txBody>
          <a:bodyPr anchor="t" rtlCol="false" tIns="0" lIns="0" bIns="0" rIns="0">
            <a:spAutoFit/>
          </a:bodyPr>
          <a:lstStyle/>
          <a:p>
            <a:pPr algn="l" marL="0" indent="0" lvl="0">
              <a:lnSpc>
                <a:spcPts val="7669"/>
              </a:lnSpc>
              <a:spcBef>
                <a:spcPct val="0"/>
              </a:spcBef>
            </a:pPr>
            <a:r>
              <a:rPr lang="en-US" b="true" sz="6391">
                <a:solidFill>
                  <a:srgbClr val="1A1A1A"/>
                </a:solidFill>
                <a:latin typeface="Codec Pro Bold"/>
                <a:ea typeface="Codec Pro Bold"/>
                <a:cs typeface="Codec Pro Bold"/>
                <a:sym typeface="Codec Pro Bold"/>
              </a:rPr>
              <a:t>SO</a:t>
            </a:r>
            <a:r>
              <a:rPr lang="en-US" b="true" sz="6391" u="none">
                <a:solidFill>
                  <a:srgbClr val="1A1A1A"/>
                </a:solidFill>
                <a:latin typeface="Codec Pro Bold"/>
                <a:ea typeface="Codec Pro Bold"/>
                <a:cs typeface="Codec Pro Bold"/>
                <a:sym typeface="Codec Pro Bold"/>
              </a:rPr>
              <a:t>LUCIÓN PROPUESTA</a:t>
            </a:r>
          </a:p>
        </p:txBody>
      </p:sp>
      <p:sp>
        <p:nvSpPr>
          <p:cNvPr name="Freeform 7" id="7"/>
          <p:cNvSpPr/>
          <p:nvPr/>
        </p:nvSpPr>
        <p:spPr>
          <a:xfrm flipH="false" flipV="false" rot="0">
            <a:off x="6184668" y="3444579"/>
            <a:ext cx="8614090" cy="2691794"/>
          </a:xfrm>
          <a:custGeom>
            <a:avLst/>
            <a:gdLst/>
            <a:ahLst/>
            <a:cxnLst/>
            <a:rect r="r" b="b" t="t" l="l"/>
            <a:pathLst>
              <a:path h="2691794" w="8614090">
                <a:moveTo>
                  <a:pt x="0" y="0"/>
                </a:moveTo>
                <a:lnTo>
                  <a:pt x="8614090" y="0"/>
                </a:lnTo>
                <a:lnTo>
                  <a:pt x="8614090" y="2691794"/>
                </a:lnTo>
                <a:lnTo>
                  <a:pt x="0" y="2691794"/>
                </a:lnTo>
                <a:lnTo>
                  <a:pt x="0" y="0"/>
                </a:lnTo>
                <a:close/>
              </a:path>
            </a:pathLst>
          </a:custGeom>
          <a:blipFill>
            <a:blip r:embed="rId3"/>
            <a:stretch>
              <a:fillRect l="-200211" t="-164055" r="-218929" b="-64055"/>
            </a:stretch>
          </a:blipFill>
        </p:spPr>
      </p:sp>
      <p:sp>
        <p:nvSpPr>
          <p:cNvPr name="Freeform 8" id="8"/>
          <p:cNvSpPr/>
          <p:nvPr/>
        </p:nvSpPr>
        <p:spPr>
          <a:xfrm flipH="false" flipV="false" rot="0">
            <a:off x="6446571" y="4197490"/>
            <a:ext cx="1180822" cy="1140030"/>
          </a:xfrm>
          <a:custGeom>
            <a:avLst/>
            <a:gdLst/>
            <a:ahLst/>
            <a:cxnLst/>
            <a:rect r="r" b="b" t="t" l="l"/>
            <a:pathLst>
              <a:path h="1140030" w="1180822">
                <a:moveTo>
                  <a:pt x="0" y="0"/>
                </a:moveTo>
                <a:lnTo>
                  <a:pt x="1180823" y="0"/>
                </a:lnTo>
                <a:lnTo>
                  <a:pt x="1180823" y="1140030"/>
                </a:lnTo>
                <a:lnTo>
                  <a:pt x="0" y="1140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816471" y="3975719"/>
            <a:ext cx="6249938" cy="1554997"/>
          </a:xfrm>
          <a:prstGeom prst="rect">
            <a:avLst/>
          </a:prstGeom>
        </p:spPr>
        <p:txBody>
          <a:bodyPr anchor="t" rtlCol="false" tIns="0" lIns="0" bIns="0" rIns="0">
            <a:spAutoFit/>
          </a:bodyPr>
          <a:lstStyle/>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Punto de venta + Inventario digital con alertas.</a:t>
            </a:r>
          </a:p>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Módulo de adopciones centralizado.</a:t>
            </a:r>
          </a:p>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Dashboard de reportes y estadísticas.</a:t>
            </a:r>
          </a:p>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Funcionalidades de accesibilidad.</a:t>
            </a:r>
          </a:p>
          <a:p>
            <a:pPr algn="l" marL="384222" indent="-192111" lvl="1">
              <a:lnSpc>
                <a:spcPts val="2491"/>
              </a:lnSpc>
              <a:buFont typeface="Arial"/>
              <a:buChar char="•"/>
            </a:pPr>
            <a:r>
              <a:rPr lang="en-US" b="true" sz="1779">
                <a:solidFill>
                  <a:srgbClr val="FFFFFF"/>
                </a:solidFill>
                <a:latin typeface="Montserrat Bold"/>
                <a:ea typeface="Montserrat Bold"/>
                <a:cs typeface="Montserrat Bold"/>
                <a:sym typeface="Montserrat Bold"/>
              </a:rPr>
              <a:t>Extensión con Machine Learning + Chatbot.</a:t>
            </a:r>
          </a:p>
        </p:txBody>
      </p:sp>
      <p:grpSp>
        <p:nvGrpSpPr>
          <p:cNvPr name="Group 10" id="10"/>
          <p:cNvGrpSpPr/>
          <p:nvPr/>
        </p:nvGrpSpPr>
        <p:grpSpPr>
          <a:xfrm rot="0">
            <a:off x="14367097" y="-528914"/>
            <a:ext cx="5635341" cy="1831792"/>
            <a:chOff x="0" y="0"/>
            <a:chExt cx="1484205" cy="482447"/>
          </a:xfrm>
        </p:grpSpPr>
        <p:sp>
          <p:nvSpPr>
            <p:cNvPr name="Freeform 11" id="11"/>
            <p:cNvSpPr/>
            <p:nvPr/>
          </p:nvSpPr>
          <p:spPr>
            <a:xfrm flipH="false" flipV="false" rot="0">
              <a:off x="0" y="0"/>
              <a:ext cx="1484205" cy="482447"/>
            </a:xfrm>
            <a:custGeom>
              <a:avLst/>
              <a:gdLst/>
              <a:ahLst/>
              <a:cxnLst/>
              <a:rect r="r" b="b" t="t" l="l"/>
              <a:pathLst>
                <a:path h="482447" w="1484205">
                  <a:moveTo>
                    <a:pt x="0" y="0"/>
                  </a:moveTo>
                  <a:lnTo>
                    <a:pt x="1484205" y="0"/>
                  </a:lnTo>
                  <a:lnTo>
                    <a:pt x="1484205" y="482447"/>
                  </a:lnTo>
                  <a:lnTo>
                    <a:pt x="0" y="482447"/>
                  </a:lnTo>
                  <a:close/>
                </a:path>
              </a:pathLst>
            </a:custGeom>
            <a:solidFill>
              <a:srgbClr val="1A1A1A"/>
            </a:solidFill>
          </p:spPr>
        </p:sp>
        <p:sp>
          <p:nvSpPr>
            <p:cNvPr name="TextBox 12" id="12"/>
            <p:cNvSpPr txBox="true"/>
            <p:nvPr/>
          </p:nvSpPr>
          <p:spPr>
            <a:xfrm>
              <a:off x="0" y="-19050"/>
              <a:ext cx="1484205"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13" id="13"/>
          <p:cNvSpPr/>
          <p:nvPr/>
        </p:nvSpPr>
        <p:spPr>
          <a:xfrm flipH="false" flipV="false" rot="0">
            <a:off x="14896197" y="231664"/>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6"/>
            <a:stretch>
              <a:fillRect l="0" t="0" r="0" b="0"/>
            </a:stretch>
          </a:blipFill>
        </p:spPr>
      </p:sp>
      <p:sp>
        <p:nvSpPr>
          <p:cNvPr name="TextBox 14" id="14"/>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44200" y="0"/>
            <a:ext cx="7543800" cy="10287000"/>
            <a:chOff x="0" y="0"/>
            <a:chExt cx="1986844" cy="2709333"/>
          </a:xfrm>
        </p:grpSpPr>
        <p:sp>
          <p:nvSpPr>
            <p:cNvPr name="Freeform 3" id="3"/>
            <p:cNvSpPr/>
            <p:nvPr/>
          </p:nvSpPr>
          <p:spPr>
            <a:xfrm flipH="false" flipV="false" rot="0">
              <a:off x="0" y="0"/>
              <a:ext cx="1986844" cy="2709333"/>
            </a:xfrm>
            <a:custGeom>
              <a:avLst/>
              <a:gdLst/>
              <a:ahLst/>
              <a:cxnLst/>
              <a:rect r="r" b="b" t="t" l="l"/>
              <a:pathLst>
                <a:path h="2709333" w="1986844">
                  <a:moveTo>
                    <a:pt x="0" y="0"/>
                  </a:moveTo>
                  <a:lnTo>
                    <a:pt x="1986844" y="0"/>
                  </a:lnTo>
                  <a:lnTo>
                    <a:pt x="1986844" y="2709333"/>
                  </a:lnTo>
                  <a:lnTo>
                    <a:pt x="0" y="2709333"/>
                  </a:lnTo>
                  <a:close/>
                </a:path>
              </a:pathLst>
            </a:custGeom>
            <a:solidFill>
              <a:srgbClr val="1A1A1A"/>
            </a:solidFill>
          </p:spPr>
        </p:sp>
        <p:sp>
          <p:nvSpPr>
            <p:cNvPr name="TextBox 4" id="4"/>
            <p:cNvSpPr txBox="true"/>
            <p:nvPr/>
          </p:nvSpPr>
          <p:spPr>
            <a:xfrm>
              <a:off x="0" y="-38100"/>
              <a:ext cx="1986844" cy="2747433"/>
            </a:xfrm>
            <a:prstGeom prst="rect">
              <a:avLst/>
            </a:prstGeom>
          </p:spPr>
          <p:txBody>
            <a:bodyPr anchor="ctr" rtlCol="false" tIns="50800" lIns="50800" bIns="50800" rIns="50800"/>
            <a:lstStyle/>
            <a:p>
              <a:pPr algn="ctr">
                <a:lnSpc>
                  <a:spcPts val="2903"/>
                </a:lnSpc>
              </a:pPr>
            </a:p>
          </p:txBody>
        </p:sp>
      </p:grpSp>
      <p:sp>
        <p:nvSpPr>
          <p:cNvPr name="Freeform 5" id="5"/>
          <p:cNvSpPr/>
          <p:nvPr/>
        </p:nvSpPr>
        <p:spPr>
          <a:xfrm flipH="false" flipV="false" rot="0">
            <a:off x="12458700" y="33929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63697" y="801407"/>
            <a:ext cx="1547027" cy="1814695"/>
          </a:xfrm>
          <a:custGeom>
            <a:avLst/>
            <a:gdLst/>
            <a:ahLst/>
            <a:cxnLst/>
            <a:rect r="r" b="b" t="t" l="l"/>
            <a:pathLst>
              <a:path h="1814695" w="1547027">
                <a:moveTo>
                  <a:pt x="0" y="0"/>
                </a:moveTo>
                <a:lnTo>
                  <a:pt x="1547028" y="0"/>
                </a:lnTo>
                <a:lnTo>
                  <a:pt x="1547028" y="1814695"/>
                </a:lnTo>
                <a:lnTo>
                  <a:pt x="0" y="18146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090657" y="801407"/>
            <a:ext cx="1431341" cy="1814695"/>
          </a:xfrm>
          <a:custGeom>
            <a:avLst/>
            <a:gdLst/>
            <a:ahLst/>
            <a:cxnLst/>
            <a:rect r="r" b="b" t="t" l="l"/>
            <a:pathLst>
              <a:path h="1814695" w="1431341">
                <a:moveTo>
                  <a:pt x="0" y="0"/>
                </a:moveTo>
                <a:lnTo>
                  <a:pt x="1431341" y="0"/>
                </a:lnTo>
                <a:lnTo>
                  <a:pt x="1431341" y="1814695"/>
                </a:lnTo>
                <a:lnTo>
                  <a:pt x="0" y="1814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824733" y="7027875"/>
            <a:ext cx="2424956" cy="1712625"/>
          </a:xfrm>
          <a:custGeom>
            <a:avLst/>
            <a:gdLst/>
            <a:ahLst/>
            <a:cxnLst/>
            <a:rect r="r" b="b" t="t" l="l"/>
            <a:pathLst>
              <a:path h="1712625" w="2424956">
                <a:moveTo>
                  <a:pt x="0" y="0"/>
                </a:moveTo>
                <a:lnTo>
                  <a:pt x="2424956" y="0"/>
                </a:lnTo>
                <a:lnTo>
                  <a:pt x="2424956" y="1712626"/>
                </a:lnTo>
                <a:lnTo>
                  <a:pt x="0" y="1712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2079394" y="0"/>
            <a:ext cx="4715797" cy="1002643"/>
            <a:chOff x="0" y="0"/>
            <a:chExt cx="1771799" cy="376709"/>
          </a:xfrm>
        </p:grpSpPr>
        <p:sp>
          <p:nvSpPr>
            <p:cNvPr name="Freeform 10" id="10"/>
            <p:cNvSpPr/>
            <p:nvPr/>
          </p:nvSpPr>
          <p:spPr>
            <a:xfrm flipH="false" flipV="false" rot="0">
              <a:off x="0" y="0"/>
              <a:ext cx="1771798" cy="376708"/>
            </a:xfrm>
            <a:custGeom>
              <a:avLst/>
              <a:gdLst/>
              <a:ahLst/>
              <a:cxnLst/>
              <a:rect r="r" b="b" t="t" l="l"/>
              <a:pathLst>
                <a:path h="376708" w="1771798">
                  <a:moveTo>
                    <a:pt x="0" y="0"/>
                  </a:moveTo>
                  <a:lnTo>
                    <a:pt x="1771798" y="0"/>
                  </a:lnTo>
                  <a:lnTo>
                    <a:pt x="1771798" y="376708"/>
                  </a:lnTo>
                  <a:lnTo>
                    <a:pt x="0" y="376708"/>
                  </a:lnTo>
                  <a:close/>
                </a:path>
              </a:pathLst>
            </a:custGeom>
            <a:solidFill>
              <a:srgbClr val="1A1A1A"/>
            </a:solidFill>
          </p:spPr>
        </p:sp>
        <p:sp>
          <p:nvSpPr>
            <p:cNvPr name="TextBox 11" id="11"/>
            <p:cNvSpPr txBox="true"/>
            <p:nvPr/>
          </p:nvSpPr>
          <p:spPr>
            <a:xfrm>
              <a:off x="0" y="-19050"/>
              <a:ext cx="1771799" cy="395759"/>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12" id="12"/>
          <p:cNvSpPr/>
          <p:nvPr/>
        </p:nvSpPr>
        <p:spPr>
          <a:xfrm flipH="false" flipV="false" rot="0">
            <a:off x="174348" y="251728"/>
            <a:ext cx="2186198" cy="488977"/>
          </a:xfrm>
          <a:custGeom>
            <a:avLst/>
            <a:gdLst/>
            <a:ahLst/>
            <a:cxnLst/>
            <a:rect r="r" b="b" t="t" l="l"/>
            <a:pathLst>
              <a:path h="488977" w="2186198">
                <a:moveTo>
                  <a:pt x="0" y="0"/>
                </a:moveTo>
                <a:lnTo>
                  <a:pt x="2186199" y="0"/>
                </a:lnTo>
                <a:lnTo>
                  <a:pt x="2186199" y="488976"/>
                </a:lnTo>
                <a:lnTo>
                  <a:pt x="0" y="488976"/>
                </a:lnTo>
                <a:lnTo>
                  <a:pt x="0" y="0"/>
                </a:lnTo>
                <a:close/>
              </a:path>
            </a:pathLst>
          </a:custGeom>
          <a:blipFill>
            <a:blip r:embed="rId10"/>
            <a:stretch>
              <a:fillRect l="0" t="0" r="0" b="0"/>
            </a:stretch>
          </a:blipFill>
        </p:spPr>
      </p:sp>
      <p:sp>
        <p:nvSpPr>
          <p:cNvPr name="Freeform 13" id="13"/>
          <p:cNvSpPr/>
          <p:nvPr/>
        </p:nvSpPr>
        <p:spPr>
          <a:xfrm flipH="false" flipV="false" rot="0">
            <a:off x="6879629" y="3785086"/>
            <a:ext cx="2148863" cy="1592844"/>
          </a:xfrm>
          <a:custGeom>
            <a:avLst/>
            <a:gdLst/>
            <a:ahLst/>
            <a:cxnLst/>
            <a:rect r="r" b="b" t="t" l="l"/>
            <a:pathLst>
              <a:path h="1592844" w="2148863">
                <a:moveTo>
                  <a:pt x="0" y="0"/>
                </a:moveTo>
                <a:lnTo>
                  <a:pt x="2148862" y="0"/>
                </a:lnTo>
                <a:lnTo>
                  <a:pt x="2148862" y="1592845"/>
                </a:lnTo>
                <a:lnTo>
                  <a:pt x="0" y="15928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6989205" y="7212470"/>
            <a:ext cx="1859330" cy="1528031"/>
          </a:xfrm>
          <a:custGeom>
            <a:avLst/>
            <a:gdLst/>
            <a:ahLst/>
            <a:cxnLst/>
            <a:rect r="r" b="b" t="t" l="l"/>
            <a:pathLst>
              <a:path h="1528031" w="1859330">
                <a:moveTo>
                  <a:pt x="0" y="0"/>
                </a:moveTo>
                <a:lnTo>
                  <a:pt x="1859330" y="0"/>
                </a:lnTo>
                <a:lnTo>
                  <a:pt x="1859330" y="1528031"/>
                </a:lnTo>
                <a:lnTo>
                  <a:pt x="0" y="15280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4142736" y="3785086"/>
            <a:ext cx="1951417" cy="1592844"/>
          </a:xfrm>
          <a:custGeom>
            <a:avLst/>
            <a:gdLst/>
            <a:ahLst/>
            <a:cxnLst/>
            <a:rect r="r" b="b" t="t" l="l"/>
            <a:pathLst>
              <a:path h="1592844" w="1951417">
                <a:moveTo>
                  <a:pt x="0" y="0"/>
                </a:moveTo>
                <a:lnTo>
                  <a:pt x="1951417" y="0"/>
                </a:lnTo>
                <a:lnTo>
                  <a:pt x="1951417" y="1592845"/>
                </a:lnTo>
                <a:lnTo>
                  <a:pt x="0" y="159284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0">
            <a:off x="11250079" y="218386"/>
            <a:ext cx="4833769" cy="1162050"/>
          </a:xfrm>
          <a:prstGeom prst="rect">
            <a:avLst/>
          </a:prstGeom>
        </p:spPr>
        <p:txBody>
          <a:bodyPr anchor="t" rtlCol="false" tIns="0" lIns="0" bIns="0" rIns="0">
            <a:spAutoFit/>
          </a:bodyPr>
          <a:lstStyle/>
          <a:p>
            <a:pPr algn="l" marL="0" indent="0" lvl="0">
              <a:lnSpc>
                <a:spcPts val="8309"/>
              </a:lnSpc>
              <a:spcBef>
                <a:spcPct val="0"/>
              </a:spcBef>
            </a:pPr>
            <a:r>
              <a:rPr lang="en-US" b="true" sz="6924">
                <a:solidFill>
                  <a:srgbClr val="FFFFFF"/>
                </a:solidFill>
                <a:latin typeface="Codec Pro Bold"/>
                <a:ea typeface="Codec Pro Bold"/>
                <a:cs typeface="Codec Pro Bold"/>
                <a:sym typeface="Codec Pro Bold"/>
              </a:rPr>
              <a:t>OBJETIVOS</a:t>
            </a:r>
          </a:p>
        </p:txBody>
      </p:sp>
      <p:sp>
        <p:nvSpPr>
          <p:cNvPr name="TextBox 17" id="17"/>
          <p:cNvSpPr txBox="true"/>
          <p:nvPr/>
        </p:nvSpPr>
        <p:spPr>
          <a:xfrm rot="0">
            <a:off x="4142736" y="2710876"/>
            <a:ext cx="1788950" cy="653802"/>
          </a:xfrm>
          <a:prstGeom prst="rect">
            <a:avLst/>
          </a:prstGeom>
        </p:spPr>
        <p:txBody>
          <a:bodyPr anchor="t" rtlCol="false" tIns="0" lIns="0" bIns="0" rIns="0">
            <a:spAutoFit/>
          </a:bodyPr>
          <a:lstStyle/>
          <a:p>
            <a:pPr algn="just">
              <a:lnSpc>
                <a:spcPts val="2613"/>
              </a:lnSpc>
            </a:pPr>
            <a:r>
              <a:rPr lang="en-US" b="true" sz="1867">
                <a:solidFill>
                  <a:srgbClr val="100F0D"/>
                </a:solidFill>
                <a:latin typeface="Montserrat Bold"/>
                <a:ea typeface="Montserrat Bold"/>
                <a:cs typeface="Montserrat Bold"/>
                <a:sym typeface="Montserrat Bold"/>
              </a:rPr>
              <a:t>Modelar de base de datos</a:t>
            </a:r>
          </a:p>
        </p:txBody>
      </p:sp>
      <p:sp>
        <p:nvSpPr>
          <p:cNvPr name="TextBox 18" id="18"/>
          <p:cNvSpPr txBox="true"/>
          <p:nvPr/>
        </p:nvSpPr>
        <p:spPr>
          <a:xfrm rot="0">
            <a:off x="11476788" y="1766942"/>
            <a:ext cx="6078624" cy="1153817"/>
          </a:xfrm>
          <a:prstGeom prst="rect">
            <a:avLst/>
          </a:prstGeom>
        </p:spPr>
        <p:txBody>
          <a:bodyPr anchor="t" rtlCol="false" tIns="0" lIns="0" bIns="0" rIns="0">
            <a:spAutoFit/>
          </a:bodyPr>
          <a:lstStyle/>
          <a:p>
            <a:pPr algn="l">
              <a:lnSpc>
                <a:spcPts val="3078"/>
              </a:lnSpc>
            </a:pPr>
            <a:r>
              <a:rPr lang="en-US" sz="2199" b="true">
                <a:solidFill>
                  <a:srgbClr val="FFFFFF"/>
                </a:solidFill>
                <a:latin typeface="Montserrat Bold"/>
                <a:ea typeface="Montserrat Bold"/>
                <a:cs typeface="Montserrat Bold"/>
                <a:sym typeface="Montserrat Bold"/>
              </a:rPr>
              <a:t>Diseñar e implementar un sistema de ventas, inventario y adopción con dashboard accesible.</a:t>
            </a:r>
          </a:p>
        </p:txBody>
      </p:sp>
      <p:sp>
        <p:nvSpPr>
          <p:cNvPr name="TextBox 19" id="19"/>
          <p:cNvSpPr txBox="true"/>
          <p:nvPr/>
        </p:nvSpPr>
        <p:spPr>
          <a:xfrm rot="0">
            <a:off x="6764120" y="2710876"/>
            <a:ext cx="2084415" cy="653802"/>
          </a:xfrm>
          <a:prstGeom prst="rect">
            <a:avLst/>
          </a:prstGeom>
        </p:spPr>
        <p:txBody>
          <a:bodyPr anchor="t" rtlCol="false" tIns="0" lIns="0" bIns="0" rIns="0">
            <a:spAutoFit/>
          </a:bodyPr>
          <a:lstStyle/>
          <a:p>
            <a:pPr algn="ctr">
              <a:lnSpc>
                <a:spcPts val="2613"/>
              </a:lnSpc>
            </a:pPr>
            <a:r>
              <a:rPr lang="en-US" b="true" sz="1867">
                <a:solidFill>
                  <a:srgbClr val="100F0D"/>
                </a:solidFill>
                <a:latin typeface="Montserrat Bold"/>
                <a:ea typeface="Montserrat Bold"/>
                <a:cs typeface="Montserrat Bold"/>
                <a:sym typeface="Montserrat Bold"/>
              </a:rPr>
              <a:t>Implementar de CRUD y alertas</a:t>
            </a:r>
          </a:p>
        </p:txBody>
      </p:sp>
      <p:sp>
        <p:nvSpPr>
          <p:cNvPr name="TextBox 20" id="20"/>
          <p:cNvSpPr txBox="true"/>
          <p:nvPr/>
        </p:nvSpPr>
        <p:spPr>
          <a:xfrm rot="0">
            <a:off x="4142736" y="5575728"/>
            <a:ext cx="1788950" cy="985365"/>
          </a:xfrm>
          <a:prstGeom prst="rect">
            <a:avLst/>
          </a:prstGeom>
        </p:spPr>
        <p:txBody>
          <a:bodyPr anchor="t" rtlCol="false" tIns="0" lIns="0" bIns="0" rIns="0">
            <a:spAutoFit/>
          </a:bodyPr>
          <a:lstStyle/>
          <a:p>
            <a:pPr algn="ctr">
              <a:lnSpc>
                <a:spcPts val="2613"/>
              </a:lnSpc>
            </a:pPr>
            <a:r>
              <a:rPr lang="en-US" b="true" sz="1867">
                <a:solidFill>
                  <a:srgbClr val="100F0D"/>
                </a:solidFill>
                <a:latin typeface="Montserrat Bold"/>
                <a:ea typeface="Montserrat Bold"/>
                <a:cs typeface="Montserrat Bold"/>
                <a:sym typeface="Montserrat Bold"/>
              </a:rPr>
              <a:t>Registro y contacto en adopciones</a:t>
            </a:r>
          </a:p>
        </p:txBody>
      </p:sp>
      <p:sp>
        <p:nvSpPr>
          <p:cNvPr name="TextBox 21" id="21"/>
          <p:cNvSpPr txBox="true"/>
          <p:nvPr/>
        </p:nvSpPr>
        <p:spPr>
          <a:xfrm rot="0">
            <a:off x="7001484" y="5575728"/>
            <a:ext cx="1757878" cy="322239"/>
          </a:xfrm>
          <a:prstGeom prst="rect">
            <a:avLst/>
          </a:prstGeom>
        </p:spPr>
        <p:txBody>
          <a:bodyPr anchor="t" rtlCol="false" tIns="0" lIns="0" bIns="0" rIns="0">
            <a:spAutoFit/>
          </a:bodyPr>
          <a:lstStyle/>
          <a:p>
            <a:pPr algn="just">
              <a:lnSpc>
                <a:spcPts val="2613"/>
              </a:lnSpc>
            </a:pPr>
            <a:r>
              <a:rPr lang="en-US" b="true" sz="1867">
                <a:solidFill>
                  <a:srgbClr val="100F0D"/>
                </a:solidFill>
                <a:latin typeface="Montserrat Bold"/>
                <a:ea typeface="Montserrat Bold"/>
                <a:cs typeface="Montserrat Bold"/>
                <a:sym typeface="Montserrat Bold"/>
              </a:rPr>
              <a:t>ML y Chatbot</a:t>
            </a:r>
          </a:p>
        </p:txBody>
      </p:sp>
      <p:sp>
        <p:nvSpPr>
          <p:cNvPr name="TextBox 22" id="22"/>
          <p:cNvSpPr txBox="true"/>
          <p:nvPr/>
        </p:nvSpPr>
        <p:spPr>
          <a:xfrm rot="0">
            <a:off x="4024185" y="8831791"/>
            <a:ext cx="2084415" cy="653802"/>
          </a:xfrm>
          <a:prstGeom prst="rect">
            <a:avLst/>
          </a:prstGeom>
        </p:spPr>
        <p:txBody>
          <a:bodyPr anchor="t" rtlCol="false" tIns="0" lIns="0" bIns="0" rIns="0">
            <a:spAutoFit/>
          </a:bodyPr>
          <a:lstStyle/>
          <a:p>
            <a:pPr algn="ctr">
              <a:lnSpc>
                <a:spcPts val="2613"/>
              </a:lnSpc>
            </a:pPr>
            <a:r>
              <a:rPr lang="en-US" b="true" sz="1867">
                <a:solidFill>
                  <a:srgbClr val="100F0D"/>
                </a:solidFill>
                <a:latin typeface="Montserrat Bold"/>
                <a:ea typeface="Montserrat Bold"/>
                <a:cs typeface="Montserrat Bold"/>
                <a:sym typeface="Montserrat Bold"/>
              </a:rPr>
              <a:t>Generar de reportes</a:t>
            </a:r>
          </a:p>
        </p:txBody>
      </p:sp>
      <p:sp>
        <p:nvSpPr>
          <p:cNvPr name="TextBox 23" id="23"/>
          <p:cNvSpPr txBox="true"/>
          <p:nvPr/>
        </p:nvSpPr>
        <p:spPr>
          <a:xfrm rot="0">
            <a:off x="6838216" y="8831791"/>
            <a:ext cx="2084415" cy="985365"/>
          </a:xfrm>
          <a:prstGeom prst="rect">
            <a:avLst/>
          </a:prstGeom>
        </p:spPr>
        <p:txBody>
          <a:bodyPr anchor="t" rtlCol="false" tIns="0" lIns="0" bIns="0" rIns="0">
            <a:spAutoFit/>
          </a:bodyPr>
          <a:lstStyle/>
          <a:p>
            <a:pPr algn="ctr">
              <a:lnSpc>
                <a:spcPts val="2613"/>
              </a:lnSpc>
            </a:pPr>
            <a:r>
              <a:rPr lang="en-US" b="true" sz="1867">
                <a:solidFill>
                  <a:srgbClr val="100F0D"/>
                </a:solidFill>
                <a:latin typeface="Montserrat Bold"/>
                <a:ea typeface="Montserrat Bold"/>
                <a:cs typeface="Montserrat Bold"/>
                <a:sym typeface="Montserrat Bold"/>
              </a:rPr>
              <a:t>Accesibilidad y navegación inclusiva</a:t>
            </a:r>
          </a:p>
        </p:txBody>
      </p:sp>
      <p:sp>
        <p:nvSpPr>
          <p:cNvPr name="TextBox 24" id="24"/>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FFFFFF"/>
                </a:solidFill>
                <a:latin typeface="Codec Pro"/>
                <a:ea typeface="Codec Pro"/>
                <a:cs typeface="Codec Pro"/>
                <a:sym typeface="Codec Pro"/>
              </a:rPr>
              <a:t>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0744200" y="0"/>
            <a:ext cx="7543800" cy="10287000"/>
            <a:chOff x="0" y="0"/>
            <a:chExt cx="1986844" cy="2709333"/>
          </a:xfrm>
        </p:grpSpPr>
        <p:sp>
          <p:nvSpPr>
            <p:cNvPr name="Freeform 3" id="3"/>
            <p:cNvSpPr/>
            <p:nvPr/>
          </p:nvSpPr>
          <p:spPr>
            <a:xfrm flipH="false" flipV="false" rot="0">
              <a:off x="0" y="0"/>
              <a:ext cx="1986844" cy="2709333"/>
            </a:xfrm>
            <a:custGeom>
              <a:avLst/>
              <a:gdLst/>
              <a:ahLst/>
              <a:cxnLst/>
              <a:rect r="r" b="b" t="t" l="l"/>
              <a:pathLst>
                <a:path h="2709333" w="1986844">
                  <a:moveTo>
                    <a:pt x="0" y="0"/>
                  </a:moveTo>
                  <a:lnTo>
                    <a:pt x="1986844" y="0"/>
                  </a:lnTo>
                  <a:lnTo>
                    <a:pt x="1986844" y="2709333"/>
                  </a:lnTo>
                  <a:lnTo>
                    <a:pt x="0" y="2709333"/>
                  </a:lnTo>
                  <a:close/>
                </a:path>
              </a:pathLst>
            </a:custGeom>
            <a:solidFill>
              <a:srgbClr val="1A1A1A"/>
            </a:solidFill>
          </p:spPr>
        </p:sp>
        <p:sp>
          <p:nvSpPr>
            <p:cNvPr name="TextBox 4" id="4"/>
            <p:cNvSpPr txBox="true"/>
            <p:nvPr/>
          </p:nvSpPr>
          <p:spPr>
            <a:xfrm>
              <a:off x="0" y="-38100"/>
              <a:ext cx="1986844" cy="2747433"/>
            </a:xfrm>
            <a:prstGeom prst="rect">
              <a:avLst/>
            </a:prstGeom>
          </p:spPr>
          <p:txBody>
            <a:bodyPr anchor="ctr" rtlCol="false" tIns="50800" lIns="50800" bIns="50800" rIns="50800"/>
            <a:lstStyle/>
            <a:p>
              <a:pPr algn="ctr">
                <a:lnSpc>
                  <a:spcPts val="2903"/>
                </a:lnSpc>
              </a:pPr>
            </a:p>
          </p:txBody>
        </p:sp>
      </p:grpSp>
      <p:sp>
        <p:nvSpPr>
          <p:cNvPr name="Freeform 5" id="5"/>
          <p:cNvSpPr/>
          <p:nvPr/>
        </p:nvSpPr>
        <p:spPr>
          <a:xfrm flipH="false" flipV="false" rot="0">
            <a:off x="12420600" y="399975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575740" y="4189477"/>
            <a:ext cx="3804520" cy="3735347"/>
          </a:xfrm>
          <a:custGeom>
            <a:avLst/>
            <a:gdLst/>
            <a:ahLst/>
            <a:cxnLst/>
            <a:rect r="r" b="b" t="t" l="l"/>
            <a:pathLst>
              <a:path h="3735347" w="3804520">
                <a:moveTo>
                  <a:pt x="0" y="0"/>
                </a:moveTo>
                <a:lnTo>
                  <a:pt x="3804520" y="0"/>
                </a:lnTo>
                <a:lnTo>
                  <a:pt x="3804520" y="3735347"/>
                </a:lnTo>
                <a:lnTo>
                  <a:pt x="0" y="37353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283016" y="-583209"/>
            <a:ext cx="6859675" cy="1831792"/>
            <a:chOff x="0" y="0"/>
            <a:chExt cx="1806663" cy="482447"/>
          </a:xfrm>
        </p:grpSpPr>
        <p:sp>
          <p:nvSpPr>
            <p:cNvPr name="Freeform 8" id="8"/>
            <p:cNvSpPr/>
            <p:nvPr/>
          </p:nvSpPr>
          <p:spPr>
            <a:xfrm flipH="false" flipV="false" rot="0">
              <a:off x="0" y="0"/>
              <a:ext cx="1806663" cy="482447"/>
            </a:xfrm>
            <a:custGeom>
              <a:avLst/>
              <a:gdLst/>
              <a:ahLst/>
              <a:cxnLst/>
              <a:rect r="r" b="b" t="t" l="l"/>
              <a:pathLst>
                <a:path h="482447" w="1806663">
                  <a:moveTo>
                    <a:pt x="0" y="0"/>
                  </a:moveTo>
                  <a:lnTo>
                    <a:pt x="1806663" y="0"/>
                  </a:lnTo>
                  <a:lnTo>
                    <a:pt x="1806663" y="482447"/>
                  </a:lnTo>
                  <a:lnTo>
                    <a:pt x="0" y="482447"/>
                  </a:lnTo>
                  <a:close/>
                </a:path>
              </a:pathLst>
            </a:custGeom>
            <a:solidFill>
              <a:srgbClr val="1A1A1A"/>
            </a:solidFill>
          </p:spPr>
        </p:sp>
        <p:sp>
          <p:nvSpPr>
            <p:cNvPr name="TextBox 9" id="9"/>
            <p:cNvSpPr txBox="true"/>
            <p:nvPr/>
          </p:nvSpPr>
          <p:spPr>
            <a:xfrm>
              <a:off x="0" y="-19050"/>
              <a:ext cx="1806663"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10" id="10"/>
          <p:cNvSpPr/>
          <p:nvPr/>
        </p:nvSpPr>
        <p:spPr>
          <a:xfrm flipH="false" flipV="false" rot="0">
            <a:off x="932049" y="177368"/>
            <a:ext cx="3118711" cy="697547"/>
          </a:xfrm>
          <a:custGeom>
            <a:avLst/>
            <a:gdLst/>
            <a:ahLst/>
            <a:cxnLst/>
            <a:rect r="r" b="b" t="t" l="l"/>
            <a:pathLst>
              <a:path h="697547" w="3118711">
                <a:moveTo>
                  <a:pt x="0" y="0"/>
                </a:moveTo>
                <a:lnTo>
                  <a:pt x="3118711" y="0"/>
                </a:lnTo>
                <a:lnTo>
                  <a:pt x="3118711" y="697548"/>
                </a:lnTo>
                <a:lnTo>
                  <a:pt x="0" y="697548"/>
                </a:lnTo>
                <a:lnTo>
                  <a:pt x="0" y="0"/>
                </a:lnTo>
                <a:close/>
              </a:path>
            </a:pathLst>
          </a:custGeom>
          <a:blipFill>
            <a:blip r:embed="rId6"/>
            <a:stretch>
              <a:fillRect l="0" t="0" r="0" b="0"/>
            </a:stretch>
          </a:blipFill>
        </p:spPr>
      </p:sp>
      <p:sp>
        <p:nvSpPr>
          <p:cNvPr name="Freeform 11" id="11"/>
          <p:cNvSpPr/>
          <p:nvPr/>
        </p:nvSpPr>
        <p:spPr>
          <a:xfrm flipH="false" flipV="false" rot="0">
            <a:off x="492357" y="2538637"/>
            <a:ext cx="2404348" cy="1971565"/>
          </a:xfrm>
          <a:custGeom>
            <a:avLst/>
            <a:gdLst/>
            <a:ahLst/>
            <a:cxnLst/>
            <a:rect r="r" b="b" t="t" l="l"/>
            <a:pathLst>
              <a:path h="1971565" w="2404348">
                <a:moveTo>
                  <a:pt x="0" y="0"/>
                </a:moveTo>
                <a:lnTo>
                  <a:pt x="2404347" y="0"/>
                </a:lnTo>
                <a:lnTo>
                  <a:pt x="2404347" y="1971565"/>
                </a:lnTo>
                <a:lnTo>
                  <a:pt x="0" y="19715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92357" y="5396231"/>
            <a:ext cx="2314294" cy="2314294"/>
          </a:xfrm>
          <a:custGeom>
            <a:avLst/>
            <a:gdLst/>
            <a:ahLst/>
            <a:cxnLst/>
            <a:rect r="r" b="b" t="t" l="l"/>
            <a:pathLst>
              <a:path h="2314294" w="2314294">
                <a:moveTo>
                  <a:pt x="0" y="0"/>
                </a:moveTo>
                <a:lnTo>
                  <a:pt x="2314293" y="0"/>
                </a:lnTo>
                <a:lnTo>
                  <a:pt x="2314293" y="2314294"/>
                </a:lnTo>
                <a:lnTo>
                  <a:pt x="0" y="23142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1250079" y="218386"/>
            <a:ext cx="6532042" cy="3257550"/>
          </a:xfrm>
          <a:prstGeom prst="rect">
            <a:avLst/>
          </a:prstGeom>
        </p:spPr>
        <p:txBody>
          <a:bodyPr anchor="t" rtlCol="false" tIns="0" lIns="0" bIns="0" rIns="0">
            <a:spAutoFit/>
          </a:bodyPr>
          <a:lstStyle/>
          <a:p>
            <a:pPr algn="l" marL="0" indent="0" lvl="0">
              <a:lnSpc>
                <a:spcPts val="8309"/>
              </a:lnSpc>
              <a:spcBef>
                <a:spcPct val="0"/>
              </a:spcBef>
            </a:pPr>
            <a:r>
              <a:rPr lang="en-US" b="true" sz="6924">
                <a:solidFill>
                  <a:srgbClr val="FFFFFF"/>
                </a:solidFill>
                <a:latin typeface="Codec Pro Bold"/>
                <a:ea typeface="Codec Pro Bold"/>
                <a:cs typeface="Codec Pro Bold"/>
                <a:sym typeface="Codec Pro Bold"/>
              </a:rPr>
              <a:t>PÚBLICO OBJETIVO Y RELEVANCIA</a:t>
            </a:r>
          </a:p>
        </p:txBody>
      </p:sp>
      <p:sp>
        <p:nvSpPr>
          <p:cNvPr name="TextBox 14" id="14"/>
          <p:cNvSpPr txBox="true"/>
          <p:nvPr/>
        </p:nvSpPr>
        <p:spPr>
          <a:xfrm rot="0">
            <a:off x="3325762" y="2733199"/>
            <a:ext cx="6078624" cy="1544342"/>
          </a:xfrm>
          <a:prstGeom prst="rect">
            <a:avLst/>
          </a:prstGeom>
        </p:spPr>
        <p:txBody>
          <a:bodyPr anchor="t" rtlCol="false" tIns="0" lIns="0" bIns="0" rIns="0">
            <a:spAutoFit/>
          </a:bodyPr>
          <a:lstStyle/>
          <a:p>
            <a:pPr algn="l">
              <a:lnSpc>
                <a:spcPts val="3078"/>
              </a:lnSpc>
            </a:pPr>
            <a:r>
              <a:rPr lang="en-US" sz="2199" b="true">
                <a:solidFill>
                  <a:srgbClr val="100F0D"/>
                </a:solidFill>
                <a:latin typeface="Montserrat Bold"/>
                <a:ea typeface="Montserrat Bold"/>
                <a:cs typeface="Montserrat Bold"/>
                <a:sym typeface="Montserrat Bold"/>
              </a:rPr>
              <a:t>Usuarios:</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Administradores</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Empleados de tiendas de mascotas</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Usuarios / Clientes</a:t>
            </a:r>
          </a:p>
        </p:txBody>
      </p:sp>
      <p:sp>
        <p:nvSpPr>
          <p:cNvPr name="TextBox 15" id="15"/>
          <p:cNvSpPr txBox="true"/>
          <p:nvPr/>
        </p:nvSpPr>
        <p:spPr>
          <a:xfrm rot="0">
            <a:off x="3325762" y="5762157"/>
            <a:ext cx="6078624" cy="1544342"/>
          </a:xfrm>
          <a:prstGeom prst="rect">
            <a:avLst/>
          </a:prstGeom>
        </p:spPr>
        <p:txBody>
          <a:bodyPr anchor="t" rtlCol="false" tIns="0" lIns="0" bIns="0" rIns="0">
            <a:spAutoFit/>
          </a:bodyPr>
          <a:lstStyle/>
          <a:p>
            <a:pPr algn="l">
              <a:lnSpc>
                <a:spcPts val="3078"/>
              </a:lnSpc>
            </a:pPr>
            <a:r>
              <a:rPr lang="en-US" sz="2199" b="true">
                <a:solidFill>
                  <a:srgbClr val="100F0D"/>
                </a:solidFill>
                <a:latin typeface="Montserrat Bold"/>
                <a:ea typeface="Montserrat Bold"/>
                <a:cs typeface="Montserrat Bold"/>
                <a:sym typeface="Montserrat Bold"/>
              </a:rPr>
              <a:t>Impacto:</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M</a:t>
            </a:r>
            <a:r>
              <a:rPr lang="en-US" sz="2199">
                <a:solidFill>
                  <a:srgbClr val="100F0D"/>
                </a:solidFill>
                <a:latin typeface="Montserrat"/>
                <a:ea typeface="Montserrat"/>
                <a:cs typeface="Montserrat"/>
                <a:sym typeface="Montserrat"/>
              </a:rPr>
              <a:t>odernización de la gestión.</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Adopción responsable.</a:t>
            </a:r>
          </a:p>
          <a:p>
            <a:pPr algn="l" marL="474793" indent="-237397" lvl="1">
              <a:lnSpc>
                <a:spcPts val="3078"/>
              </a:lnSpc>
              <a:buFont typeface="Arial"/>
              <a:buChar char="•"/>
            </a:pPr>
            <a:r>
              <a:rPr lang="en-US" sz="2199">
                <a:solidFill>
                  <a:srgbClr val="100F0D"/>
                </a:solidFill>
                <a:latin typeface="Montserrat"/>
                <a:ea typeface="Montserrat"/>
                <a:cs typeface="Montserrat"/>
                <a:sym typeface="Montserrat"/>
              </a:rPr>
              <a:t>Inclusión y accesibilidad digital.</a:t>
            </a:r>
          </a:p>
        </p:txBody>
      </p:sp>
      <p:sp>
        <p:nvSpPr>
          <p:cNvPr name="TextBox 16" id="16"/>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F2F2F2"/>
                </a:solidFill>
                <a:latin typeface="Codec Pro"/>
                <a:ea typeface="Codec Pro"/>
                <a:cs typeface="Codec Pro"/>
                <a:sym typeface="Codec Pro"/>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true" flipV="false" rot="0">
            <a:off x="-1113500" y="7462685"/>
            <a:ext cx="6376911" cy="5648629"/>
          </a:xfrm>
          <a:custGeom>
            <a:avLst/>
            <a:gdLst/>
            <a:ahLst/>
            <a:cxnLst/>
            <a:rect r="r" b="b" t="t" l="l"/>
            <a:pathLst>
              <a:path h="5648629" w="6376911">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283223" y="-2696907"/>
            <a:ext cx="8411905" cy="7451214"/>
          </a:xfrm>
          <a:custGeom>
            <a:avLst/>
            <a:gdLst/>
            <a:ahLst/>
            <a:cxnLst/>
            <a:rect r="r" b="b" t="t" l="l"/>
            <a:pathLst>
              <a:path h="7451214" w="8411905">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55564" y="3077339"/>
            <a:ext cx="1386010" cy="1339232"/>
          </a:xfrm>
          <a:custGeom>
            <a:avLst/>
            <a:gdLst/>
            <a:ahLst/>
            <a:cxnLst/>
            <a:rect r="r" b="b" t="t" l="l"/>
            <a:pathLst>
              <a:path h="1339232" w="1386010">
                <a:moveTo>
                  <a:pt x="0" y="0"/>
                </a:moveTo>
                <a:lnTo>
                  <a:pt x="1386010" y="0"/>
                </a:lnTo>
                <a:lnTo>
                  <a:pt x="1386010" y="1339232"/>
                </a:lnTo>
                <a:lnTo>
                  <a:pt x="0" y="1339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805549" y="-367134"/>
            <a:ext cx="6832964" cy="1831792"/>
            <a:chOff x="0" y="0"/>
            <a:chExt cx="1799628" cy="482447"/>
          </a:xfrm>
        </p:grpSpPr>
        <p:sp>
          <p:nvSpPr>
            <p:cNvPr name="Freeform 6" id="6"/>
            <p:cNvSpPr/>
            <p:nvPr/>
          </p:nvSpPr>
          <p:spPr>
            <a:xfrm flipH="false" flipV="false" rot="0">
              <a:off x="0" y="0"/>
              <a:ext cx="1799628" cy="482447"/>
            </a:xfrm>
            <a:custGeom>
              <a:avLst/>
              <a:gdLst/>
              <a:ahLst/>
              <a:cxnLst/>
              <a:rect r="r" b="b" t="t" l="l"/>
              <a:pathLst>
                <a:path h="482447" w="1799628">
                  <a:moveTo>
                    <a:pt x="0" y="0"/>
                  </a:moveTo>
                  <a:lnTo>
                    <a:pt x="1799628" y="0"/>
                  </a:lnTo>
                  <a:lnTo>
                    <a:pt x="1799628" y="482447"/>
                  </a:lnTo>
                  <a:lnTo>
                    <a:pt x="0" y="482447"/>
                  </a:lnTo>
                  <a:close/>
                </a:path>
              </a:pathLst>
            </a:custGeom>
            <a:solidFill>
              <a:srgbClr val="1A1A1A"/>
            </a:solidFill>
          </p:spPr>
        </p:sp>
        <p:sp>
          <p:nvSpPr>
            <p:cNvPr name="TextBox 7" id="7"/>
            <p:cNvSpPr txBox="true"/>
            <p:nvPr/>
          </p:nvSpPr>
          <p:spPr>
            <a:xfrm>
              <a:off x="0" y="-19050"/>
              <a:ext cx="1799628"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8" id="8"/>
          <p:cNvSpPr/>
          <p:nvPr/>
        </p:nvSpPr>
        <p:spPr>
          <a:xfrm flipH="false" flipV="false" rot="0">
            <a:off x="409516" y="393444"/>
            <a:ext cx="3118711" cy="697547"/>
          </a:xfrm>
          <a:custGeom>
            <a:avLst/>
            <a:gdLst/>
            <a:ahLst/>
            <a:cxnLst/>
            <a:rect r="r" b="b" t="t" l="l"/>
            <a:pathLst>
              <a:path h="697547" w="3118711">
                <a:moveTo>
                  <a:pt x="0" y="0"/>
                </a:moveTo>
                <a:lnTo>
                  <a:pt x="3118711" y="0"/>
                </a:lnTo>
                <a:lnTo>
                  <a:pt x="3118711" y="697547"/>
                </a:lnTo>
                <a:lnTo>
                  <a:pt x="0" y="697547"/>
                </a:lnTo>
                <a:lnTo>
                  <a:pt x="0" y="0"/>
                </a:lnTo>
                <a:close/>
              </a:path>
            </a:pathLst>
          </a:custGeom>
          <a:blipFill>
            <a:blip r:embed="rId6"/>
            <a:stretch>
              <a:fillRect l="0" t="0" r="0" b="0"/>
            </a:stretch>
          </a:blipFill>
        </p:spPr>
      </p:sp>
      <p:sp>
        <p:nvSpPr>
          <p:cNvPr name="Freeform 9" id="9"/>
          <p:cNvSpPr/>
          <p:nvPr/>
        </p:nvSpPr>
        <p:spPr>
          <a:xfrm flipH="false" flipV="false" rot="0">
            <a:off x="6918295" y="3077339"/>
            <a:ext cx="1232093" cy="1339232"/>
          </a:xfrm>
          <a:custGeom>
            <a:avLst/>
            <a:gdLst/>
            <a:ahLst/>
            <a:cxnLst/>
            <a:rect r="r" b="b" t="t" l="l"/>
            <a:pathLst>
              <a:path h="1339232" w="1232093">
                <a:moveTo>
                  <a:pt x="0" y="0"/>
                </a:moveTo>
                <a:lnTo>
                  <a:pt x="1232094" y="0"/>
                </a:lnTo>
                <a:lnTo>
                  <a:pt x="1232094" y="1339232"/>
                </a:lnTo>
                <a:lnTo>
                  <a:pt x="0" y="1339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049080" y="3077339"/>
            <a:ext cx="1265574" cy="1339232"/>
          </a:xfrm>
          <a:custGeom>
            <a:avLst/>
            <a:gdLst/>
            <a:ahLst/>
            <a:cxnLst/>
            <a:rect r="r" b="b" t="t" l="l"/>
            <a:pathLst>
              <a:path h="1339232" w="1265574">
                <a:moveTo>
                  <a:pt x="0" y="0"/>
                </a:moveTo>
                <a:lnTo>
                  <a:pt x="1265574" y="0"/>
                </a:lnTo>
                <a:lnTo>
                  <a:pt x="1265574" y="1339232"/>
                </a:lnTo>
                <a:lnTo>
                  <a:pt x="0" y="13392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463786" y="5143500"/>
            <a:ext cx="1552732" cy="1339232"/>
          </a:xfrm>
          <a:custGeom>
            <a:avLst/>
            <a:gdLst/>
            <a:ahLst/>
            <a:cxnLst/>
            <a:rect r="r" b="b" t="t" l="l"/>
            <a:pathLst>
              <a:path h="1339232" w="1552732">
                <a:moveTo>
                  <a:pt x="0" y="0"/>
                </a:moveTo>
                <a:lnTo>
                  <a:pt x="1552733" y="0"/>
                </a:lnTo>
                <a:lnTo>
                  <a:pt x="1552733" y="1339232"/>
                </a:lnTo>
                <a:lnTo>
                  <a:pt x="0" y="13392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6758421" y="5282224"/>
            <a:ext cx="1406337" cy="1061784"/>
          </a:xfrm>
          <a:custGeom>
            <a:avLst/>
            <a:gdLst/>
            <a:ahLst/>
            <a:cxnLst/>
            <a:rect r="r" b="b" t="t" l="l"/>
            <a:pathLst>
              <a:path h="1061784" w="1406337">
                <a:moveTo>
                  <a:pt x="0" y="0"/>
                </a:moveTo>
                <a:lnTo>
                  <a:pt x="1406336" y="0"/>
                </a:lnTo>
                <a:lnTo>
                  <a:pt x="1406336" y="1061784"/>
                </a:lnTo>
                <a:lnTo>
                  <a:pt x="0" y="1061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2049080" y="5142367"/>
            <a:ext cx="1307932" cy="1687655"/>
          </a:xfrm>
          <a:custGeom>
            <a:avLst/>
            <a:gdLst/>
            <a:ahLst/>
            <a:cxnLst/>
            <a:rect r="r" b="b" t="t" l="l"/>
            <a:pathLst>
              <a:path h="1687655" w="1307932">
                <a:moveTo>
                  <a:pt x="0" y="0"/>
                </a:moveTo>
                <a:lnTo>
                  <a:pt x="1307932" y="0"/>
                </a:lnTo>
                <a:lnTo>
                  <a:pt x="1307932" y="1687655"/>
                </a:lnTo>
                <a:lnTo>
                  <a:pt x="0" y="16876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6758421" y="7106503"/>
            <a:ext cx="1391968" cy="1391968"/>
          </a:xfrm>
          <a:custGeom>
            <a:avLst/>
            <a:gdLst/>
            <a:ahLst/>
            <a:cxnLst/>
            <a:rect r="r" b="b" t="t" l="l"/>
            <a:pathLst>
              <a:path h="1391968" w="1391968">
                <a:moveTo>
                  <a:pt x="0" y="0"/>
                </a:moveTo>
                <a:lnTo>
                  <a:pt x="1391968" y="0"/>
                </a:lnTo>
                <a:lnTo>
                  <a:pt x="1391968" y="1391968"/>
                </a:lnTo>
                <a:lnTo>
                  <a:pt x="0" y="139196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5" id="15"/>
          <p:cNvSpPr txBox="true"/>
          <p:nvPr/>
        </p:nvSpPr>
        <p:spPr>
          <a:xfrm rot="0">
            <a:off x="4333768" y="13555"/>
            <a:ext cx="13789155" cy="1333500"/>
          </a:xfrm>
          <a:prstGeom prst="rect">
            <a:avLst/>
          </a:prstGeom>
        </p:spPr>
        <p:txBody>
          <a:bodyPr anchor="t" rtlCol="false" tIns="0" lIns="0" bIns="0" rIns="0">
            <a:spAutoFit/>
          </a:bodyPr>
          <a:lstStyle/>
          <a:p>
            <a:pPr algn="l" marL="0" indent="0" lvl="0">
              <a:lnSpc>
                <a:spcPts val="9536"/>
              </a:lnSpc>
              <a:spcBef>
                <a:spcPct val="0"/>
              </a:spcBef>
            </a:pPr>
            <a:r>
              <a:rPr lang="en-US" b="true" sz="7947">
                <a:solidFill>
                  <a:srgbClr val="1A1A1A"/>
                </a:solidFill>
                <a:latin typeface="Codec Pro Bold"/>
                <a:ea typeface="Codec Pro Bold"/>
                <a:cs typeface="Codec Pro Bold"/>
                <a:sym typeface="Codec Pro Bold"/>
              </a:rPr>
              <a:t>TECNOLOGÍAS PROPUESTAS</a:t>
            </a:r>
          </a:p>
        </p:txBody>
      </p:sp>
      <p:sp>
        <p:nvSpPr>
          <p:cNvPr name="TextBox 16" id="16"/>
          <p:cNvSpPr txBox="true"/>
          <p:nvPr/>
        </p:nvSpPr>
        <p:spPr>
          <a:xfrm rot="0">
            <a:off x="3273694" y="3342142"/>
            <a:ext cx="2710122" cy="77152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Backend: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Python + Django</a:t>
            </a:r>
          </a:p>
        </p:txBody>
      </p:sp>
      <p:sp>
        <p:nvSpPr>
          <p:cNvPr name="TextBox 17" id="17"/>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05</a:t>
            </a:r>
          </a:p>
        </p:txBody>
      </p:sp>
      <p:sp>
        <p:nvSpPr>
          <p:cNvPr name="TextBox 18" id="18"/>
          <p:cNvSpPr txBox="true"/>
          <p:nvPr/>
        </p:nvSpPr>
        <p:spPr>
          <a:xfrm rot="0">
            <a:off x="8311627" y="3342142"/>
            <a:ext cx="2710122" cy="77152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BD: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SQLtie (temporal)</a:t>
            </a:r>
          </a:p>
        </p:txBody>
      </p:sp>
      <p:sp>
        <p:nvSpPr>
          <p:cNvPr name="TextBox 19" id="19"/>
          <p:cNvSpPr txBox="true"/>
          <p:nvPr/>
        </p:nvSpPr>
        <p:spPr>
          <a:xfrm rot="0">
            <a:off x="13575295" y="3342142"/>
            <a:ext cx="2903609" cy="147637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Frontend: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Django Templates</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Bootstrap 5</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CSS</a:t>
            </a:r>
          </a:p>
        </p:txBody>
      </p:sp>
      <p:sp>
        <p:nvSpPr>
          <p:cNvPr name="TextBox 20" id="20"/>
          <p:cNvSpPr txBox="true"/>
          <p:nvPr/>
        </p:nvSpPr>
        <p:spPr>
          <a:xfrm rot="0">
            <a:off x="3273694" y="5408303"/>
            <a:ext cx="3227552" cy="77152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Machine Learning:</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Scikit-learn</a:t>
            </a:r>
          </a:p>
        </p:txBody>
      </p:sp>
      <p:sp>
        <p:nvSpPr>
          <p:cNvPr name="TextBox 21" id="21"/>
          <p:cNvSpPr txBox="true"/>
          <p:nvPr/>
        </p:nvSpPr>
        <p:spPr>
          <a:xfrm rot="0">
            <a:off x="8311627" y="5408303"/>
            <a:ext cx="2710122" cy="771525"/>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Dashboard: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Plotly</a:t>
            </a:r>
          </a:p>
        </p:txBody>
      </p:sp>
      <p:sp>
        <p:nvSpPr>
          <p:cNvPr name="TextBox 22" id="22"/>
          <p:cNvSpPr txBox="true"/>
          <p:nvPr/>
        </p:nvSpPr>
        <p:spPr>
          <a:xfrm rot="0">
            <a:off x="13575295" y="5408303"/>
            <a:ext cx="2903609" cy="1123950"/>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Chatbot:</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Chatterb</a:t>
            </a:r>
            <a:r>
              <a:rPr lang="en-US" sz="2000">
                <a:solidFill>
                  <a:srgbClr val="000000"/>
                </a:solidFill>
                <a:latin typeface="Montserrat"/>
                <a:ea typeface="Montserrat"/>
                <a:cs typeface="Montserrat"/>
                <a:sym typeface="Montserrat"/>
              </a:rPr>
              <a:t>ot</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flujo guiado</a:t>
            </a:r>
          </a:p>
        </p:txBody>
      </p:sp>
      <p:sp>
        <p:nvSpPr>
          <p:cNvPr name="TextBox 23" id="23"/>
          <p:cNvSpPr txBox="true"/>
          <p:nvPr/>
        </p:nvSpPr>
        <p:spPr>
          <a:xfrm rot="0">
            <a:off x="8358936" y="7221462"/>
            <a:ext cx="2710122" cy="1123950"/>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Accesibilidad:</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HTML</a:t>
            </a:r>
          </a:p>
          <a:p>
            <a:pPr algn="just" marL="431802" indent="-215901" lvl="1">
              <a:lnSpc>
                <a:spcPts val="2800"/>
              </a:lnSpc>
              <a:buFont typeface="Arial"/>
              <a:buChar char="•"/>
            </a:pPr>
            <a:r>
              <a:rPr lang="en-US" sz="2000">
                <a:solidFill>
                  <a:srgbClr val="000000"/>
                </a:solidFill>
                <a:latin typeface="Montserrat"/>
                <a:ea typeface="Montserrat"/>
                <a:cs typeface="Montserrat"/>
                <a:sym typeface="Montserrat"/>
              </a:rPr>
              <a:t>ARIA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1318195" y="6207257"/>
            <a:ext cx="9856051" cy="8730429"/>
          </a:xfrm>
          <a:custGeom>
            <a:avLst/>
            <a:gdLst/>
            <a:ahLst/>
            <a:cxnLst/>
            <a:rect r="r" b="b" t="t" l="l"/>
            <a:pathLst>
              <a:path h="8730429" w="9856051">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9972" y="-148420"/>
            <a:ext cx="5492411" cy="1831792"/>
            <a:chOff x="0" y="0"/>
            <a:chExt cx="1446561" cy="482447"/>
          </a:xfrm>
        </p:grpSpPr>
        <p:sp>
          <p:nvSpPr>
            <p:cNvPr name="Freeform 4" id="4"/>
            <p:cNvSpPr/>
            <p:nvPr/>
          </p:nvSpPr>
          <p:spPr>
            <a:xfrm flipH="false" flipV="false" rot="0">
              <a:off x="0" y="0"/>
              <a:ext cx="1446561" cy="482447"/>
            </a:xfrm>
            <a:custGeom>
              <a:avLst/>
              <a:gdLst/>
              <a:ahLst/>
              <a:cxnLst/>
              <a:rect r="r" b="b" t="t" l="l"/>
              <a:pathLst>
                <a:path h="482447" w="1446561">
                  <a:moveTo>
                    <a:pt x="0" y="0"/>
                  </a:moveTo>
                  <a:lnTo>
                    <a:pt x="1446561" y="0"/>
                  </a:lnTo>
                  <a:lnTo>
                    <a:pt x="1446561" y="482447"/>
                  </a:lnTo>
                  <a:lnTo>
                    <a:pt x="0" y="482447"/>
                  </a:lnTo>
                  <a:close/>
                </a:path>
              </a:pathLst>
            </a:custGeom>
            <a:solidFill>
              <a:srgbClr val="1A1A1A"/>
            </a:solidFill>
          </p:spPr>
        </p:sp>
        <p:sp>
          <p:nvSpPr>
            <p:cNvPr name="TextBox 5" id="5"/>
            <p:cNvSpPr txBox="true"/>
            <p:nvPr/>
          </p:nvSpPr>
          <p:spPr>
            <a:xfrm>
              <a:off x="0" y="-19050"/>
              <a:ext cx="1446561" cy="501497"/>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ea typeface="Open Sauce"/>
                  <a:cs typeface="Open Sauce"/>
                  <a:sym typeface="Open Sauce"/>
                </a:rPr>
                <a:t>01</a:t>
              </a:r>
            </a:p>
          </p:txBody>
        </p:sp>
      </p:grpSp>
      <p:sp>
        <p:nvSpPr>
          <p:cNvPr name="Freeform 6" id="6"/>
          <p:cNvSpPr/>
          <p:nvPr/>
        </p:nvSpPr>
        <p:spPr>
          <a:xfrm flipH="false" flipV="false" rot="0">
            <a:off x="451849" y="418702"/>
            <a:ext cx="3118711" cy="697547"/>
          </a:xfrm>
          <a:custGeom>
            <a:avLst/>
            <a:gdLst/>
            <a:ahLst/>
            <a:cxnLst/>
            <a:rect r="r" b="b" t="t" l="l"/>
            <a:pathLst>
              <a:path h="697547" w="3118711">
                <a:moveTo>
                  <a:pt x="0" y="0"/>
                </a:moveTo>
                <a:lnTo>
                  <a:pt x="3118711" y="0"/>
                </a:lnTo>
                <a:lnTo>
                  <a:pt x="3118711" y="697548"/>
                </a:lnTo>
                <a:lnTo>
                  <a:pt x="0" y="697548"/>
                </a:lnTo>
                <a:lnTo>
                  <a:pt x="0" y="0"/>
                </a:lnTo>
                <a:close/>
              </a:path>
            </a:pathLst>
          </a:custGeom>
          <a:blipFill>
            <a:blip r:embed="rId4"/>
            <a:stretch>
              <a:fillRect l="0" t="0" r="0" b="0"/>
            </a:stretch>
          </a:blipFill>
        </p:spPr>
      </p:sp>
      <p:sp>
        <p:nvSpPr>
          <p:cNvPr name="Freeform 7" id="7"/>
          <p:cNvSpPr/>
          <p:nvPr/>
        </p:nvSpPr>
        <p:spPr>
          <a:xfrm flipH="false" flipV="false" rot="0">
            <a:off x="5854319" y="883272"/>
            <a:ext cx="1819688" cy="1451202"/>
          </a:xfrm>
          <a:custGeom>
            <a:avLst/>
            <a:gdLst/>
            <a:ahLst/>
            <a:cxnLst/>
            <a:rect r="r" b="b" t="t" l="l"/>
            <a:pathLst>
              <a:path h="1451202" w="1819688">
                <a:moveTo>
                  <a:pt x="0" y="0"/>
                </a:moveTo>
                <a:lnTo>
                  <a:pt x="1819689" y="0"/>
                </a:lnTo>
                <a:lnTo>
                  <a:pt x="1819689" y="1451201"/>
                </a:lnTo>
                <a:lnTo>
                  <a:pt x="0" y="14512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8124278" y="2812417"/>
            <a:ext cx="6492240"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322858" y="2983867"/>
            <a:ext cx="10672557" cy="7110591"/>
          </a:xfrm>
          <a:custGeom>
            <a:avLst/>
            <a:gdLst/>
            <a:ahLst/>
            <a:cxnLst/>
            <a:rect r="r" b="b" t="t" l="l"/>
            <a:pathLst>
              <a:path h="7110591" w="10672557">
                <a:moveTo>
                  <a:pt x="0" y="0"/>
                </a:moveTo>
                <a:lnTo>
                  <a:pt x="10672557" y="0"/>
                </a:lnTo>
                <a:lnTo>
                  <a:pt x="10672557" y="7110592"/>
                </a:lnTo>
                <a:lnTo>
                  <a:pt x="0" y="7110592"/>
                </a:lnTo>
                <a:lnTo>
                  <a:pt x="0" y="0"/>
                </a:lnTo>
                <a:close/>
              </a:path>
            </a:pathLst>
          </a:custGeom>
          <a:blipFill>
            <a:blip r:embed="rId7"/>
            <a:stretch>
              <a:fillRect l="0" t="0" r="0" b="0"/>
            </a:stretch>
          </a:blipFill>
        </p:spPr>
      </p:sp>
      <p:sp>
        <p:nvSpPr>
          <p:cNvPr name="TextBox 10" id="10"/>
          <p:cNvSpPr txBox="true"/>
          <p:nvPr/>
        </p:nvSpPr>
        <p:spPr>
          <a:xfrm rot="0">
            <a:off x="8028869" y="721347"/>
            <a:ext cx="9756666" cy="1762125"/>
          </a:xfrm>
          <a:prstGeom prst="rect">
            <a:avLst/>
          </a:prstGeom>
        </p:spPr>
        <p:txBody>
          <a:bodyPr anchor="t" rtlCol="false" tIns="0" lIns="0" bIns="0" rIns="0">
            <a:spAutoFit/>
          </a:bodyPr>
          <a:lstStyle/>
          <a:p>
            <a:pPr algn="r" marL="0" indent="0" lvl="0">
              <a:lnSpc>
                <a:spcPts val="12672"/>
              </a:lnSpc>
              <a:spcBef>
                <a:spcPct val="0"/>
              </a:spcBef>
            </a:pPr>
            <a:r>
              <a:rPr lang="en-US" b="true" sz="10560">
                <a:solidFill>
                  <a:srgbClr val="1A1A1A"/>
                </a:solidFill>
                <a:latin typeface="Codec Pro Bold"/>
                <a:ea typeface="Codec Pro Bold"/>
                <a:cs typeface="Codec Pro Bold"/>
                <a:sym typeface="Codec Pro Bold"/>
              </a:rPr>
              <a:t>METODOLOGÍA</a:t>
            </a:r>
          </a:p>
        </p:txBody>
      </p:sp>
      <p:sp>
        <p:nvSpPr>
          <p:cNvPr name="TextBox 11" id="11"/>
          <p:cNvSpPr txBox="true"/>
          <p:nvPr/>
        </p:nvSpPr>
        <p:spPr>
          <a:xfrm rot="0">
            <a:off x="8028869" y="2445372"/>
            <a:ext cx="6683058" cy="347996"/>
          </a:xfrm>
          <a:prstGeom prst="rect">
            <a:avLst/>
          </a:prstGeom>
        </p:spPr>
        <p:txBody>
          <a:bodyPr anchor="t" rtlCol="false" tIns="0" lIns="0" bIns="0" rIns="0">
            <a:spAutoFit/>
          </a:bodyPr>
          <a:lstStyle/>
          <a:p>
            <a:pPr algn="ctr">
              <a:lnSpc>
                <a:spcPts val="2869"/>
              </a:lnSpc>
            </a:pPr>
            <a:r>
              <a:rPr lang="en-US" sz="2049">
                <a:solidFill>
                  <a:srgbClr val="100F0D"/>
                </a:solidFill>
                <a:latin typeface="Montserrat"/>
                <a:ea typeface="Montserrat"/>
                <a:cs typeface="Montserrat"/>
                <a:sym typeface="Montserrat"/>
              </a:rPr>
              <a:t>La </a:t>
            </a:r>
            <a:r>
              <a:rPr lang="en-US" sz="2049" i="true">
                <a:solidFill>
                  <a:srgbClr val="100F0D"/>
                </a:solidFill>
                <a:latin typeface="Montserrat Italics"/>
                <a:ea typeface="Montserrat Italics"/>
                <a:cs typeface="Montserrat Italics"/>
                <a:sym typeface="Montserrat Italics"/>
              </a:rPr>
              <a:t>metodología ágil</a:t>
            </a:r>
            <a:r>
              <a:rPr lang="en-US" sz="2049">
                <a:solidFill>
                  <a:srgbClr val="100F0D"/>
                </a:solidFill>
                <a:latin typeface="Montserrat"/>
                <a:ea typeface="Montserrat"/>
                <a:cs typeface="Montserrat"/>
                <a:sym typeface="Montserrat"/>
              </a:rPr>
              <a:t> que usaremos será el </a:t>
            </a:r>
            <a:r>
              <a:rPr lang="en-US" b="true" sz="2049">
                <a:solidFill>
                  <a:srgbClr val="100F0D"/>
                </a:solidFill>
                <a:latin typeface="Montserrat Bold"/>
                <a:ea typeface="Montserrat Bold"/>
                <a:cs typeface="Montserrat Bold"/>
                <a:sym typeface="Montserrat Bold"/>
              </a:rPr>
              <a:t>Scrum</a:t>
            </a:r>
          </a:p>
        </p:txBody>
      </p:sp>
      <p:sp>
        <p:nvSpPr>
          <p:cNvPr name="TextBox 12" id="12"/>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000000"/>
                </a:solidFill>
                <a:latin typeface="Codec Pro"/>
                <a:ea typeface="Codec Pro"/>
                <a:cs typeface="Codec Pro"/>
                <a:sym typeface="Codec Pro"/>
              </a:rPr>
              <a:t>06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5567748" y="4710088"/>
            <a:ext cx="5440505" cy="544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4" id="4"/>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5768687" y="1693354"/>
            <a:ext cx="5440505" cy="54405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7" id="7"/>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710840" y="9267917"/>
            <a:ext cx="5440505" cy="54405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10" id="10"/>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3099383" y="4710088"/>
            <a:ext cx="5440505" cy="54405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13" id="13"/>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3571274" y="7463195"/>
            <a:ext cx="3862810" cy="1423711"/>
          </a:xfrm>
          <a:prstGeom prst="rect">
            <a:avLst/>
          </a:prstGeom>
        </p:spPr>
        <p:txBody>
          <a:bodyPr anchor="t" rtlCol="false" tIns="0" lIns="0" bIns="0" rIns="0">
            <a:spAutoFit/>
          </a:bodyPr>
          <a:lstStyle/>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Frontend</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Bases de Datos</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Documentación</a:t>
            </a:r>
          </a:p>
        </p:txBody>
      </p:sp>
      <p:sp>
        <p:nvSpPr>
          <p:cNvPr name="TextBox 15" id="15"/>
          <p:cNvSpPr txBox="true"/>
          <p:nvPr/>
        </p:nvSpPr>
        <p:spPr>
          <a:xfrm rot="0">
            <a:off x="6581995" y="161699"/>
            <a:ext cx="5124011" cy="2023988"/>
          </a:xfrm>
          <a:prstGeom prst="rect">
            <a:avLst/>
          </a:prstGeom>
        </p:spPr>
        <p:txBody>
          <a:bodyPr anchor="t" rtlCol="false" tIns="0" lIns="0" bIns="0" rIns="0">
            <a:spAutoFit/>
          </a:bodyPr>
          <a:lstStyle/>
          <a:p>
            <a:pPr algn="l">
              <a:lnSpc>
                <a:spcPts val="14547"/>
              </a:lnSpc>
            </a:pPr>
            <a:r>
              <a:rPr lang="en-US" b="true" sz="12122">
                <a:solidFill>
                  <a:srgbClr val="1A1A1A"/>
                </a:solidFill>
                <a:latin typeface="Codec Pro Bold"/>
                <a:ea typeface="Codec Pro Bold"/>
                <a:cs typeface="Codec Pro Bold"/>
                <a:sym typeface="Codec Pro Bold"/>
              </a:rPr>
              <a:t>ROLES</a:t>
            </a:r>
          </a:p>
        </p:txBody>
      </p:sp>
      <p:grpSp>
        <p:nvGrpSpPr>
          <p:cNvPr name="Group 16" id="16"/>
          <p:cNvGrpSpPr/>
          <p:nvPr/>
        </p:nvGrpSpPr>
        <p:grpSpPr>
          <a:xfrm rot="0">
            <a:off x="15567748" y="-1229199"/>
            <a:ext cx="5440505" cy="544050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18" id="18"/>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7434084" y="3953352"/>
            <a:ext cx="2977989" cy="2977989"/>
            <a:chOff x="0" y="0"/>
            <a:chExt cx="3970652" cy="3970652"/>
          </a:xfrm>
        </p:grpSpPr>
        <p:grpSp>
          <p:nvGrpSpPr>
            <p:cNvPr name="Group 20" id="20"/>
            <p:cNvGrpSpPr/>
            <p:nvPr/>
          </p:nvGrpSpPr>
          <p:grpSpPr>
            <a:xfrm rot="0">
              <a:off x="0" y="0"/>
              <a:ext cx="3970652" cy="397065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594"/>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3" id="23"/>
            <p:cNvSpPr/>
            <p:nvPr/>
          </p:nvSpPr>
          <p:spPr>
            <a:xfrm flipH="false" flipV="false" rot="0">
              <a:off x="830706" y="490119"/>
              <a:ext cx="2601661" cy="2990415"/>
            </a:xfrm>
            <a:custGeom>
              <a:avLst/>
              <a:gdLst/>
              <a:ahLst/>
              <a:cxnLst/>
              <a:rect r="r" b="b" t="t" l="l"/>
              <a:pathLst>
                <a:path h="2990415" w="2601661">
                  <a:moveTo>
                    <a:pt x="0" y="0"/>
                  </a:moveTo>
                  <a:lnTo>
                    <a:pt x="2601661" y="0"/>
                  </a:lnTo>
                  <a:lnTo>
                    <a:pt x="2601661" y="2990414"/>
                  </a:lnTo>
                  <a:lnTo>
                    <a:pt x="0" y="2990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4" id="24"/>
          <p:cNvGrpSpPr/>
          <p:nvPr/>
        </p:nvGrpSpPr>
        <p:grpSpPr>
          <a:xfrm rot="0">
            <a:off x="15768687" y="7566748"/>
            <a:ext cx="5440505" cy="544050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26" id="26"/>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
        <p:nvSpPr>
          <p:cNvPr name="TextBox 27" id="27"/>
          <p:cNvSpPr txBox="true"/>
          <p:nvPr/>
        </p:nvSpPr>
        <p:spPr>
          <a:xfrm rot="0">
            <a:off x="7434084" y="7463195"/>
            <a:ext cx="3361415" cy="1438329"/>
          </a:xfrm>
          <a:prstGeom prst="rect">
            <a:avLst/>
          </a:prstGeom>
        </p:spPr>
        <p:txBody>
          <a:bodyPr anchor="t" rtlCol="false" tIns="0" lIns="0" bIns="0" rIns="0">
            <a:spAutoFit/>
          </a:bodyPr>
          <a:lstStyle/>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Frontend</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I</a:t>
            </a:r>
            <a:r>
              <a:rPr lang="en-US" sz="2590">
                <a:solidFill>
                  <a:srgbClr val="000000"/>
                </a:solidFill>
                <a:latin typeface="Montserrat"/>
                <a:ea typeface="Montserrat"/>
                <a:cs typeface="Montserrat"/>
                <a:sym typeface="Montserrat"/>
              </a:rPr>
              <a:t>ntegración</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Documentación</a:t>
            </a:r>
          </a:p>
        </p:txBody>
      </p:sp>
      <p:sp>
        <p:nvSpPr>
          <p:cNvPr name="TextBox 28" id="28"/>
          <p:cNvSpPr txBox="true"/>
          <p:nvPr/>
        </p:nvSpPr>
        <p:spPr>
          <a:xfrm rot="0">
            <a:off x="8260510" y="6919691"/>
            <a:ext cx="1325138" cy="533161"/>
          </a:xfrm>
          <a:prstGeom prst="rect">
            <a:avLst/>
          </a:prstGeom>
        </p:spPr>
        <p:txBody>
          <a:bodyPr anchor="t" rtlCol="false" tIns="0" lIns="0" bIns="0" rIns="0">
            <a:spAutoFit/>
          </a:bodyPr>
          <a:lstStyle/>
          <a:p>
            <a:pPr algn="l">
              <a:lnSpc>
                <a:spcPts val="4436"/>
              </a:lnSpc>
            </a:pPr>
            <a:r>
              <a:rPr lang="en-US" sz="2957" b="true">
                <a:solidFill>
                  <a:srgbClr val="000000"/>
                </a:solidFill>
                <a:latin typeface="Roca One Bold"/>
                <a:ea typeface="Roca One Bold"/>
                <a:cs typeface="Roca One Bold"/>
                <a:sym typeface="Roca One Bold"/>
              </a:rPr>
              <a:t>Fabián</a:t>
            </a:r>
          </a:p>
        </p:txBody>
      </p:sp>
      <p:sp>
        <p:nvSpPr>
          <p:cNvPr name="TextBox 29" id="29"/>
          <p:cNvSpPr txBox="true"/>
          <p:nvPr/>
        </p:nvSpPr>
        <p:spPr>
          <a:xfrm rot="0">
            <a:off x="4398441" y="6919691"/>
            <a:ext cx="1115981" cy="533161"/>
          </a:xfrm>
          <a:prstGeom prst="rect">
            <a:avLst/>
          </a:prstGeom>
        </p:spPr>
        <p:txBody>
          <a:bodyPr anchor="t" rtlCol="false" tIns="0" lIns="0" bIns="0" rIns="0">
            <a:spAutoFit/>
          </a:bodyPr>
          <a:lstStyle/>
          <a:p>
            <a:pPr algn="l">
              <a:lnSpc>
                <a:spcPts val="4436"/>
              </a:lnSpc>
            </a:pPr>
            <a:r>
              <a:rPr lang="en-US" sz="2957" b="true">
                <a:solidFill>
                  <a:srgbClr val="000000"/>
                </a:solidFill>
                <a:latin typeface="Roca One Bold"/>
                <a:ea typeface="Roca One Bold"/>
                <a:cs typeface="Roca One Bold"/>
                <a:sym typeface="Roca One Bold"/>
              </a:rPr>
              <a:t>Diego</a:t>
            </a:r>
          </a:p>
        </p:txBody>
      </p:sp>
      <p:sp>
        <p:nvSpPr>
          <p:cNvPr name="TextBox 30" id="30"/>
          <p:cNvSpPr txBox="true"/>
          <p:nvPr/>
        </p:nvSpPr>
        <p:spPr>
          <a:xfrm rot="0">
            <a:off x="17259300" y="9288846"/>
            <a:ext cx="1028700" cy="974966"/>
          </a:xfrm>
          <a:prstGeom prst="rect">
            <a:avLst/>
          </a:prstGeom>
        </p:spPr>
        <p:txBody>
          <a:bodyPr anchor="t" rtlCol="false" tIns="0" lIns="0" bIns="0" rIns="0">
            <a:spAutoFit/>
          </a:bodyPr>
          <a:lstStyle/>
          <a:p>
            <a:pPr algn="ctr">
              <a:lnSpc>
                <a:spcPts val="6943"/>
              </a:lnSpc>
            </a:pPr>
            <a:r>
              <a:rPr lang="en-US" sz="5786">
                <a:solidFill>
                  <a:srgbClr val="F2F2F2"/>
                </a:solidFill>
                <a:latin typeface="Codec Pro"/>
                <a:ea typeface="Codec Pro"/>
                <a:cs typeface="Codec Pro"/>
                <a:sym typeface="Codec Pro"/>
              </a:rPr>
              <a:t>07</a:t>
            </a:r>
          </a:p>
        </p:txBody>
      </p:sp>
      <p:grpSp>
        <p:nvGrpSpPr>
          <p:cNvPr name="Group 31" id="31"/>
          <p:cNvGrpSpPr/>
          <p:nvPr/>
        </p:nvGrpSpPr>
        <p:grpSpPr>
          <a:xfrm rot="0">
            <a:off x="11459148" y="3938734"/>
            <a:ext cx="2977989" cy="2977989"/>
            <a:chOff x="0" y="0"/>
            <a:chExt cx="3970652" cy="3970652"/>
          </a:xfrm>
        </p:grpSpPr>
        <p:grpSp>
          <p:nvGrpSpPr>
            <p:cNvPr name="Group 32" id="32"/>
            <p:cNvGrpSpPr/>
            <p:nvPr/>
          </p:nvGrpSpPr>
          <p:grpSpPr>
            <a:xfrm rot="0">
              <a:off x="0" y="0"/>
              <a:ext cx="3970652" cy="397065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594"/>
              </a:solidFill>
            </p:spPr>
          </p:sp>
          <p:sp>
            <p:nvSpPr>
              <p:cNvPr name="TextBox 34" id="3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35" id="35"/>
            <p:cNvSpPr/>
            <p:nvPr/>
          </p:nvSpPr>
          <p:spPr>
            <a:xfrm flipH="false" flipV="false" rot="0">
              <a:off x="830706" y="490119"/>
              <a:ext cx="2601661" cy="2990415"/>
            </a:xfrm>
            <a:custGeom>
              <a:avLst/>
              <a:gdLst/>
              <a:ahLst/>
              <a:cxnLst/>
              <a:rect r="r" b="b" t="t" l="l"/>
              <a:pathLst>
                <a:path h="2990415" w="2601661">
                  <a:moveTo>
                    <a:pt x="0" y="0"/>
                  </a:moveTo>
                  <a:lnTo>
                    <a:pt x="2601661" y="0"/>
                  </a:lnTo>
                  <a:lnTo>
                    <a:pt x="2601661" y="2990414"/>
                  </a:lnTo>
                  <a:lnTo>
                    <a:pt x="0" y="2990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36" id="36"/>
          <p:cNvSpPr txBox="true"/>
          <p:nvPr/>
        </p:nvSpPr>
        <p:spPr>
          <a:xfrm rot="0">
            <a:off x="11459148" y="7448577"/>
            <a:ext cx="3361415" cy="1438329"/>
          </a:xfrm>
          <a:prstGeom prst="rect">
            <a:avLst/>
          </a:prstGeom>
        </p:spPr>
        <p:txBody>
          <a:bodyPr anchor="t" rtlCol="false" tIns="0" lIns="0" bIns="0" rIns="0">
            <a:spAutoFit/>
          </a:bodyPr>
          <a:lstStyle/>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Documentación</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Full-Stack</a:t>
            </a:r>
          </a:p>
          <a:p>
            <a:pPr algn="l" marL="559260" indent="-279630" lvl="1">
              <a:lnSpc>
                <a:spcPts val="3885"/>
              </a:lnSpc>
              <a:buFont typeface="Arial"/>
              <a:buChar char="•"/>
            </a:pPr>
            <a:r>
              <a:rPr lang="en-US" sz="2590">
                <a:solidFill>
                  <a:srgbClr val="000000"/>
                </a:solidFill>
                <a:latin typeface="Montserrat"/>
                <a:ea typeface="Montserrat"/>
                <a:cs typeface="Montserrat"/>
                <a:sym typeface="Montserrat"/>
              </a:rPr>
              <a:t>Pruebas</a:t>
            </a:r>
          </a:p>
        </p:txBody>
      </p:sp>
      <p:sp>
        <p:nvSpPr>
          <p:cNvPr name="TextBox 37" id="37"/>
          <p:cNvSpPr txBox="true"/>
          <p:nvPr/>
        </p:nvSpPr>
        <p:spPr>
          <a:xfrm rot="0">
            <a:off x="12285573" y="6905073"/>
            <a:ext cx="1325138" cy="533161"/>
          </a:xfrm>
          <a:prstGeom prst="rect">
            <a:avLst/>
          </a:prstGeom>
        </p:spPr>
        <p:txBody>
          <a:bodyPr anchor="t" rtlCol="false" tIns="0" lIns="0" bIns="0" rIns="0">
            <a:spAutoFit/>
          </a:bodyPr>
          <a:lstStyle/>
          <a:p>
            <a:pPr algn="l">
              <a:lnSpc>
                <a:spcPts val="4436"/>
              </a:lnSpc>
            </a:pPr>
            <a:r>
              <a:rPr lang="en-US" sz="2957" b="true">
                <a:solidFill>
                  <a:srgbClr val="000000"/>
                </a:solidFill>
                <a:latin typeface="Roca One Bold"/>
                <a:ea typeface="Roca One Bold"/>
                <a:cs typeface="Roca One Bold"/>
                <a:sym typeface="Roca One Bold"/>
              </a:rPr>
              <a:t>Martín</a:t>
            </a:r>
          </a:p>
        </p:txBody>
      </p:sp>
      <p:grpSp>
        <p:nvGrpSpPr>
          <p:cNvPr name="Group 38" id="38"/>
          <p:cNvGrpSpPr/>
          <p:nvPr/>
        </p:nvGrpSpPr>
        <p:grpSpPr>
          <a:xfrm rot="0">
            <a:off x="3467437" y="3938734"/>
            <a:ext cx="2977989" cy="2977989"/>
            <a:chOff x="0" y="0"/>
            <a:chExt cx="3970652" cy="3970652"/>
          </a:xfrm>
        </p:grpSpPr>
        <p:grpSp>
          <p:nvGrpSpPr>
            <p:cNvPr name="Group 39" id="39"/>
            <p:cNvGrpSpPr/>
            <p:nvPr/>
          </p:nvGrpSpPr>
          <p:grpSpPr>
            <a:xfrm rot="0">
              <a:off x="0" y="0"/>
              <a:ext cx="3970652" cy="397065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5594"/>
              </a:solidFill>
            </p:spPr>
          </p:sp>
          <p:sp>
            <p:nvSpPr>
              <p:cNvPr name="TextBox 41" id="4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42" id="42"/>
            <p:cNvSpPr/>
            <p:nvPr/>
          </p:nvSpPr>
          <p:spPr>
            <a:xfrm flipH="false" flipV="false" rot="0">
              <a:off x="830706" y="490119"/>
              <a:ext cx="2601661" cy="2990415"/>
            </a:xfrm>
            <a:custGeom>
              <a:avLst/>
              <a:gdLst/>
              <a:ahLst/>
              <a:cxnLst/>
              <a:rect r="r" b="b" t="t" l="l"/>
              <a:pathLst>
                <a:path h="2990415" w="2601661">
                  <a:moveTo>
                    <a:pt x="0" y="0"/>
                  </a:moveTo>
                  <a:lnTo>
                    <a:pt x="2601661" y="0"/>
                  </a:lnTo>
                  <a:lnTo>
                    <a:pt x="2601661" y="2990414"/>
                  </a:lnTo>
                  <a:lnTo>
                    <a:pt x="0" y="2990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DAGxyFUSGgg</dc:identifier>
  <dcterms:modified xsi:type="dcterms:W3CDTF">2011-08-01T06:04:30Z</dcterms:modified>
  <cp:revision>1</cp:revision>
  <dc:title>Proyecto de Título - PetStorePOS</dc:title>
</cp:coreProperties>
</file>